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62"/>
  </p:handoutMasterIdLst>
  <p:sldIdLst>
    <p:sldId id="318" r:id="rId2"/>
    <p:sldId id="256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319" r:id="rId15"/>
    <p:sldId id="279" r:id="rId16"/>
    <p:sldId id="280" r:id="rId17"/>
    <p:sldId id="281" r:id="rId18"/>
    <p:sldId id="282" r:id="rId19"/>
    <p:sldId id="283" r:id="rId20"/>
    <p:sldId id="320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17" r:id="rId39"/>
    <p:sldId id="268" r:id="rId40"/>
    <p:sldId id="269" r:id="rId41"/>
    <p:sldId id="271" r:id="rId42"/>
    <p:sldId id="272" r:id="rId43"/>
    <p:sldId id="270" r:id="rId44"/>
    <p:sldId id="277" r:id="rId45"/>
    <p:sldId id="273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92C848A-F0C6-4BE4-83CD-D9C6C2328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5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D18D-252C-412D-B698-991687CDB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47D25-FA73-4B25-93EB-E8589D653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C267-A3E8-4F88-8810-79CC08D73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9C4B-3920-4C34-B10E-47DB32A4F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D11F-A20C-430B-BD92-F0DB147FF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969C-FEE9-4ED1-BF11-ABE894A54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92352-C476-479E-833B-2390CEB03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B7506-ECDC-47F4-9CDB-E1CD0EDB7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64A2-6B18-4575-853A-9379C9403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E8A58-5B2E-4442-9EAB-2FECCC344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11B7-685D-4FE7-A546-3F4EC073F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3AF2F8-D5D1-4764-91AF-69B112F47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WBORO-FACULTY\HOMES\TEACHER%20HOMES\LDEAN\Video%20Clips\Religion%20of%20India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f/ff/Buddha_in_Sarnath_Museum_(Dhammajak_Mutra)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rds.yahoo.com/_ylt=A0WTefVwDv1Ifa0Ay_yJzbkF;_ylu=X3oDMTBxaXY3bjJzBHBvcwM2BHNlYwNzcgR2dGlkA0kwODhfMTEw/SIG=1kj23ddvi/EXP=1224630256/**http:/images.search.yahoo.com/images/view?back=http://images.search.yahoo.com/search/images?fr2=sg-gac&amp;sado=1&amp;p=indus%20valley%20pottery&amp;fr=yfp-t-501&amp;ei=utf-8&amp;x=wrt&amp;w=170&amp;h=170&amp;imgurl=www.treasuregategallery.com/upload/near%20eastern/pottery/05ne1083/indus1%20sm.jpg&amp;rurl=http://www.treasuregategallery.com/default.aspx?subcategory=88&amp;size=41.7kB&amp;name=indus1+sm.jpg&amp;p=indus+valley+pottery&amp;type=JPG&amp;oid=be5dd3868fd531f2&amp;no=6&amp;tt=58&amp;sigr=11uhobjrv&amp;sigi=12i3cvme7&amp;sigb=13lv05mv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rds.yahoo.com/_ylt=A0WTefXVDf1IuUwB5NiJzbkF;_ylu=X3oDMTBxbnNxMXQ4BHBvcwMyBHNlYwNzcgR2dGlkA0kwODhfMTEw/SIG=1ou7lslu2/EXP=1224630101/**http:/images.search.yahoo.com/images/view?back=http://images.search.yahoo.com/search/images?p=Shang+China&amp;fr=yfp-t-501&amp;ei=utf-8&amp;x=wrt&amp;w=375&amp;h=500&amp;imgurl=static.flickr.com/97/246809550_1e29132360.jpg&amp;rurl=http://www.flickr.com/photos/44124324682@N01/246809550/&amp;size=108.7kB&amp;name=Ritual+vessel+in+the+shape+of+a+rhinoceros+100+to+...&amp;p=Shang+China&amp;type=JPG&amp;oid=5b5d491cb6ef9178&amp;fusr=mharrsch&amp;tit=Ritual+vessel+in+the+shape+of+a+rhinoceros+100+to+...&amp;hurl=http://www.flickr.com/photos/44124324682@N01/&amp;no=2&amp;tt=16,789&amp;sigr=11n4up4mb&amp;sigi=11d9lon4u&amp;sigb=12mie3o3v&amp;sigh=11dkrcvp0" TargetMode="External"/><Relationship Id="rId9" Type="http://schemas.openxmlformats.org/officeDocument/2006/relationships/hyperlink" Target="http://rds.yahoo.com/_ylt=A0WTefVwDv1Ifa0A2_yJzbkF;_ylu=X3oDMTByNHBnNXB1BHBvcwMxOARzZWMDc3IEdnRpZANJMDg4XzExMA--/SIG=1hqahr5n5/EXP=1224630256/**http:/images.search.yahoo.com/images/view?back=http://images.search.yahoo.com/search/images?fr2=sg-gac&amp;sado=1&amp;p=indus%20valley%20pottery&amp;fr=yfp-t-501&amp;ei=utf-8&amp;x=wrt&amp;w=299&amp;h=300&amp;imgurl=www.harappa.com/indus/gif2/Indusbull.jpg&amp;rurl=http://www.harappa.com/indus/56.html&amp;size=10.4kB&amp;name=Indusbull.jpg&amp;p=indus+valley+pottery&amp;type=JPG&amp;oid=cc192da1851dc342&amp;no=18&amp;tt=58&amp;sigr=11434kbg8&amp;sigi=118n4r6t7&amp;sigb=13lv05mv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WBORO-FACULTY\HOMES\TEACHER%20HOMES\LDEAN\Video%20Clips\Ancient%20India%20The%20Impact%20of%20Buddhism%20as%20a%20World%20Religion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File:Ascetic_Bodhisatta_Gotama_with_the_Group_of_Five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images.exoticindiaart.com/brass/meditating_buddha_zg06.jpg&amp;imgrefurl=http://www.exoticindiaart.com/product/ZG06/&amp;h=658&amp;w=459&amp;sz=37&amp;hl=en&amp;start=75&amp;um=1&amp;usg=__cdLRO_okVIJJJtu1Z3DmvP23YoE=&amp;tbnid=egx1gKxmYbXDXM:&amp;tbnh=138&amp;tbnw=96&amp;prev=/images?q=buddha&amp;start=60&amp;ndsp=20&amp;um=1&amp;hl=en&amp;sa=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www.aimwell.org/Books/a_Cakka.gif&amp;imgrefurl=http://www.aimwell.org/Books/Ledi/Path/path.html&amp;h=287&amp;w=287&amp;sz=6&amp;hl=en&amp;start=6&amp;um=1&amp;usg=__3G0L00C5zE2Bq3P0019uOrI6GVU=&amp;tbnid=75xOXKHyGGIZUM:&amp;tbnh=115&amp;tbnw=115&amp;prev=/images?q=eightfold+path&amp;um=1&amp;hl=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/imgres?imgurl=http://stoa.files.wordpress.com/2007/01/king-asoka.jpg&amp;imgrefurl=http://stoa.wordpress.com/2007/01/22/king-asoka-a-spiritual-monarch-in-the-hellenistic-age/&amp;usg=__MiS5juKRnWTAuw5uGHriCwK6TAI=&amp;h=400&amp;w=316&amp;sz=36&amp;hl=en&amp;start=3&amp;um=1&amp;tbnid=5NhH67ZAdZxh7M:&amp;tbnh=124&amp;tbnw=98&amp;prev=/images?q=Asoka&amp;um=1&amp;hl=en&amp;sa=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savejane.com/images/india.jpg&amp;imgrefurl=http://soraia17goncalves.blogspot.com/&amp;usg=__4FYDjafUBeT8gqPtIpdkQm5bAQA=&amp;h=145&amp;w=180&amp;sz=10&amp;hl=en&amp;start=68&amp;um=1&amp;tbnid=FuMwM-1ui8ZBeM:&amp;tbnh=81&amp;tbnw=101&amp;prev=/images?q=Maurya+Empire&amp;start=60&amp;ndsp=20&amp;um=1&amp;hl=en&amp;sa=N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/imgres?imgurl=http://www.craftsinindia.com/newcraftsimages/HCW0039BUDHA.jpg&amp;imgrefurl=http://www.craftsinindia.com/arts-and-crafts/buddha-sculpture.html&amp;usg=___WglBiUvSx_N3Uq8X0MVaape3sk=&amp;h=300&amp;w=300&amp;sz=9&amp;hl=en&amp;start=50&amp;um=1&amp;tbnid=D4i-_rG-h6WGbM:&amp;tbnh=116&amp;tbnw=116&amp;prev=/images?q=Maurya+Empire&amp;start=40&amp;ndsp=20&amp;um=1&amp;hl=en&amp;sa=N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/imgres?imgurl=http://www.storyofpakistan.com/images/p0201030101.jpg&amp;imgrefurl=http://www.storyofpakistan.com/articletext.asp?artid=A132&amp;usg=__KVv0vRBffDFEoIGE2_bUHgusCUs=&amp;h=310&amp;w=460&amp;sz=29&amp;hl=en&amp;start=61&amp;um=1&amp;tbnid=t21ivFzMy0RDWM:&amp;tbnh=86&amp;tbnw=128&amp;prev=/images?q=Gupta+Empire&amp;start=60&amp;ndsp=20&amp;um=1&amp;hl=en&amp;sa=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rds.yahoo.com/_ylt=A0WTefVwDv1Ifa0Ay_yJzbkF;_ylu=X3oDMTBxaXY3bjJzBHBvcwM2BHNlYwNzcgR2dGlkA0kwODhfMTEw/SIG=1kj23ddvi/EXP=1224630256/**http:/images.search.yahoo.com/images/view?back=http://images.search.yahoo.com/search/images?fr2=sg-gac&amp;sado=1&amp;p=indus%20valley%20pottery&amp;fr=yfp-t-501&amp;ei=utf-8&amp;x=wrt&amp;w=170&amp;h=170&amp;imgurl=www.treasuregategallery.com/upload/near%20eastern/pottery/05ne1083/indus1%20sm.jpg&amp;rurl=http://www.treasuregategallery.com/default.aspx?subcategory=88&amp;size=41.7kB&amp;name=indus1+sm.jpg&amp;p=indus+valley+pottery&amp;type=JPG&amp;oid=be5dd3868fd531f2&amp;no=6&amp;tt=58&amp;sigr=11uhobjrv&amp;sigi=12i3cvme7&amp;sigb=13lv05mv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rds.yahoo.com/_ylt=A0WTefXVDf1IuUwB5NiJzbkF;_ylu=X3oDMTBxbnNxMXQ4BHBvcwMyBHNlYwNzcgR2dGlkA0kwODhfMTEw/SIG=1ou7lslu2/EXP=1224630101/**http:/images.search.yahoo.com/images/view?back=http://images.search.yahoo.com/search/images?p=Shang+China&amp;fr=yfp-t-501&amp;ei=utf-8&amp;x=wrt&amp;w=375&amp;h=500&amp;imgurl=static.flickr.com/97/246809550_1e29132360.jpg&amp;rurl=http://www.flickr.com/photos/44124324682@N01/246809550/&amp;size=108.7kB&amp;name=Ritual+vessel+in+the+shape+of+a+rhinoceros+100+to+...&amp;p=Shang+China&amp;type=JPG&amp;oid=5b5d491cb6ef9178&amp;fusr=mharrsch&amp;tit=Ritual+vessel+in+the+shape+of+a+rhinoceros+100+to+...&amp;hurl=http://www.flickr.com/photos/44124324682@N01/&amp;no=2&amp;tt=16,789&amp;sigr=11n4up4mb&amp;sigi=11d9lon4u&amp;sigb=12mie3o3v&amp;sigh=11dkrcvp0" TargetMode="External"/><Relationship Id="rId9" Type="http://schemas.openxmlformats.org/officeDocument/2006/relationships/hyperlink" Target="http://rds.yahoo.com/_ylt=A0WTefVwDv1Ifa0A2_yJzbkF;_ylu=X3oDMTByNHBnNXB1BHBvcwMxOARzZWMDc3IEdnRpZANJMDg4XzExMA--/SIG=1hqahr5n5/EXP=1224630256/**http:/images.search.yahoo.com/images/view?back=http://images.search.yahoo.com/search/images?fr2=sg-gac&amp;sado=1&amp;p=indus%20valley%20pottery&amp;fr=yfp-t-501&amp;ei=utf-8&amp;x=wrt&amp;w=299&amp;h=300&amp;imgurl=www.harappa.com/indus/gif2/Indusbull.jpg&amp;rurl=http://www.harappa.com/indus/56.html&amp;size=10.4kB&amp;name=Indusbull.jpg&amp;p=indus+valley+pottery&amp;type=JPG&amp;oid=cc192da1851dc342&amp;no=18&amp;tt=58&amp;sigr=11434kbg8&amp;sigi=118n4r6t7&amp;sigb=13lv05mv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e/ef/Terracotta_army_xian.jp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google.com/imgres?imgurl=http://www.timeout.com/newyork/resizeImage/htdocs/export_images/sg07/sg07.x600.ft.sfs.acupuncture.jpg&amp;imgrefurl=http://www.timeout.com/newyork/articles/features/9210/school-for-scroungers&amp;usg=__HT6QY8dxgeXpP76vuj0albtP6Gk=&amp;h=751&amp;w=600&amp;sz=121&amp;hl=en&amp;start=39&amp;um=1&amp;tbnid=ILuGYL-m9UrtNM:&amp;tbnh=141&amp;tbnw=113&amp;prev=/images?q=acupuncture&amp;start=20&amp;ndsp=20&amp;um=1&amp;hl=en&amp;sa=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95275"/>
            <a:ext cx="5689600" cy="6562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9038"/>
            <a:ext cx="8229600" cy="5668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/>
              <a:t>Most likely the Aryans destroyed and looted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/>
              <a:t>the civilization of the Indus Valley, they: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3200" dirty="0" smtClean="0"/>
              <a:t>Were nomadic warriors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3200" dirty="0" smtClean="0"/>
              <a:t>Built no cities and left no statues</a:t>
            </a:r>
          </a:p>
          <a:p>
            <a:pPr lvl="2" eaLnBrk="1" hangingPunct="1">
              <a:defRPr/>
            </a:pPr>
            <a:r>
              <a:rPr lang="en-US" sz="3200" dirty="0" smtClean="0"/>
              <a:t>Felt superior to the people they conquered</a:t>
            </a:r>
          </a:p>
          <a:p>
            <a:pPr lvl="2" eaLnBrk="1" hangingPunct="1">
              <a:defRPr/>
            </a:pPr>
            <a:r>
              <a:rPr lang="en-US" sz="3200" dirty="0" smtClean="0"/>
              <a:t>Were Polytheistic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3200" dirty="0" smtClean="0"/>
              <a:t>Religious teachings from the Vedas</a:t>
            </a:r>
          </a:p>
          <a:p>
            <a:pPr lvl="2" eaLnBrk="1" hangingPunct="1">
              <a:defRPr/>
            </a:pPr>
            <a:r>
              <a:rPr lang="en-US" sz="3200" dirty="0" smtClean="0"/>
              <a:t>People born into </a:t>
            </a:r>
            <a:r>
              <a:rPr lang="en-US" sz="3200" b="1" dirty="0" smtClean="0"/>
              <a:t>castes,</a:t>
            </a:r>
            <a:r>
              <a:rPr lang="en-US" sz="3200" dirty="0" smtClean="0"/>
              <a:t> or social groups, which they could not change.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Aryan Invasion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Early Class System in Aryan Society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762000" y="1752600"/>
            <a:ext cx="8001000" cy="43434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3429000" y="3200400"/>
            <a:ext cx="266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2514600" y="4191000"/>
            <a:ext cx="449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1524000" y="5257800"/>
            <a:ext cx="647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114800" y="2362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Brahmins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81400" y="32766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Kshatriyas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Vaisyas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124200" y="5334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Sudras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3886200" y="2819400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60302"/>
                </a:solidFill>
              </a:rPr>
              <a:t>priests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429000" y="37338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60302"/>
                </a:solidFill>
              </a:rPr>
              <a:t>warriors &amp; royals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048000" y="4648200"/>
            <a:ext cx="358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60302"/>
                </a:solidFill>
              </a:rPr>
              <a:t>farmers, merchants, craftsmen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895600" y="5715000"/>
            <a:ext cx="3733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60302"/>
                </a:solidFill>
              </a:rPr>
              <a:t>servants, laborers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Aryan Civilization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Expansion led to change in Aryan civilization because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they: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050" dirty="0" smtClean="0"/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		-mingled with the people they conquered</a:t>
            </a:r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endParaRPr lang="en-US" sz="1200" dirty="0" smtClean="0"/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		-gave up their nomadic ways and settled into 		villages to farm and breed cattle</a:t>
            </a:r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endParaRPr lang="en-US" sz="1100" dirty="0" smtClean="0"/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		-fought to control trade and territory</a:t>
            </a:r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endParaRPr lang="en-US" sz="1100" dirty="0" smtClean="0"/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		-some</a:t>
            </a:r>
            <a:r>
              <a:rPr lang="en-US" sz="2800" b="1" dirty="0" smtClean="0"/>
              <a:t> rajas,</a:t>
            </a:r>
            <a:r>
              <a:rPr lang="en-US" sz="2800" dirty="0" smtClean="0"/>
              <a:t> or tribal chiefs, became 	hereditary rulers</a:t>
            </a:r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endParaRPr lang="en-US" sz="900" dirty="0" smtClean="0"/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		-developed the written language of Sanskrit</a:t>
            </a:r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rgbClr val="7FB184"/>
              </a:buCl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Epic Literature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Two great epic poems tell us about Aryan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life and values: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i="1" dirty="0" smtClean="0"/>
              <a:t>Mahabharata </a:t>
            </a:r>
            <a:r>
              <a:rPr lang="en-US" sz="2800" dirty="0" smtClean="0"/>
              <a:t>celebrates battle and reflects important Indian beliefs about the immortality of the soul.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i="1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i="1" dirty="0" smtClean="0"/>
              <a:t>Ramayana </a:t>
            </a:r>
            <a:r>
              <a:rPr lang="en-US" sz="2800" dirty="0" smtClean="0"/>
              <a:t>celebrates a daring and adventurous hero  and</a:t>
            </a:r>
            <a:r>
              <a:rPr lang="en-US" sz="2800" i="1" dirty="0" smtClean="0"/>
              <a:t> </a:t>
            </a:r>
            <a:r>
              <a:rPr lang="en-US" sz="2800" dirty="0" smtClean="0"/>
              <a:t>portrays the ideal woman as loyal and obedient to her husband. </a:t>
            </a:r>
            <a:endParaRPr lang="en-US" sz="28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Religion of Indi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52400"/>
            <a:ext cx="8686800" cy="6515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Hinduism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800" dirty="0" smtClean="0"/>
              <a:t>Hinduism grew out of many varied beliefs of different peoples who settled in India.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sz="2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 smtClean="0"/>
              <a:t>There was no single founder of Hinduism.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 smtClean="0"/>
              <a:t>Polytheistic- many gods and goddesses and many forms of worship.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 smtClean="0"/>
              <a:t>Development of the caste system came from Hinduism.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Basic Beliefs: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Dharma- religious and moral duties all Hindus believe in, how you live day to day.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Karma- all the actions of a person’s life that affect his or her fate in the next life.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endParaRPr lang="en-US" sz="28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Moksha</a:t>
            </a:r>
            <a:r>
              <a:rPr lang="en-US" dirty="0" smtClean="0"/>
              <a:t>- free yourself from selfish desires to achieve union with </a:t>
            </a:r>
            <a:r>
              <a:rPr lang="en-US" dirty="0" err="1" smtClean="0"/>
              <a:t>brahman</a:t>
            </a:r>
            <a:r>
              <a:rPr lang="en-US" dirty="0" smtClean="0"/>
              <a:t>, the end of reincarnation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Reincarnation- allows people to continue working toward </a:t>
            </a:r>
            <a:r>
              <a:rPr lang="en-US" dirty="0" err="1" smtClean="0"/>
              <a:t>moksha</a:t>
            </a:r>
            <a:r>
              <a:rPr lang="en-US" dirty="0" smtClean="0"/>
              <a:t> through several lifetimes.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they worship: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Spiritual cleansing everyday (many in the Ganges)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Worship at personal shrines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Practice yoga and meditation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Veneration of cattle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Study sacred texts: Vedas and Upanishads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3810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Buddhism</a:t>
            </a:r>
          </a:p>
        </p:txBody>
      </p:sp>
      <p:pic>
        <p:nvPicPr>
          <p:cNvPr id="21507" name="Picture 5" descr="File:Buddha in Sarnath Museum (Dhammajak Mutra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"/>
            <a:ext cx="42195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Chapter 3: Early Civilizations </a:t>
            </a:r>
            <a:br>
              <a:rPr lang="en-US" sz="4800" dirty="0" smtClean="0"/>
            </a:br>
            <a:r>
              <a:rPr lang="en-US" sz="4800" dirty="0" smtClean="0"/>
              <a:t>in India and China</a:t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 1: India</a:t>
            </a:r>
          </a:p>
        </p:txBody>
      </p:sp>
      <p:pic>
        <p:nvPicPr>
          <p:cNvPr id="4100" name="Picture 7" descr="Image 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00600"/>
            <a:ext cx="1981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Image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743200"/>
            <a:ext cx="11953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81000"/>
            <a:ext cx="1419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Image Pre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514600"/>
            <a:ext cx="6588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5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609600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Go to full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800" y="4800600"/>
            <a:ext cx="14557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Ancient India The Impact of Buddhism as a World Relig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Siddhartha Gautama founded the religion of Buddhism.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He was born around 566 B.C. to a high-caste family- left his family to find answers about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For 48 days he meditated and fasted until he understood the mystery of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He emerged as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“Buddha”,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the awakened one</a:t>
            </a:r>
          </a:p>
        </p:txBody>
      </p:sp>
      <p:pic>
        <p:nvPicPr>
          <p:cNvPr id="23555" name="Picture 7" descr="320px-Ascetic_Bodhisatta_Gotama_with_the_Group_of_Fiv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267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Teachings of Buddha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Four Noble Truths -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(the heart of Buddhism)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All life is full of suffering, pain, and sorrow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The cause of suffering is the desire for things that are illusions (riches, power, long life)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The only cure for suffering is to overcome desire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The way to overcome desire is to follow the Eightfold Path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***SEE HANDOUT</a:t>
            </a:r>
          </a:p>
        </p:txBody>
      </p:sp>
      <p:pic>
        <p:nvPicPr>
          <p:cNvPr id="24580" name="Picture 5" descr="meditating_buddha_zg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81000"/>
            <a:ext cx="914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Eightfold Path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Eightfold Path, a middle road between a life devoted to pleasure and a life of harsh self-denial.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***See Handout</a:t>
            </a:r>
          </a:p>
        </p:txBody>
      </p:sp>
      <p:pic>
        <p:nvPicPr>
          <p:cNvPr id="25604" name="Picture 5" descr="a_Cak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Live a moral life of-  honesty, charity, kindness to all living creatures and to avoid evil words and actions.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Enlightenment is achieved through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	meditation.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ultimate goal is </a:t>
            </a:r>
            <a:r>
              <a:rPr lang="en-US" altLang="en-US" sz="2800" i="1" dirty="0" smtClean="0"/>
              <a:t>nirvana</a:t>
            </a:r>
            <a:r>
              <a:rPr lang="en-US" altLang="en-US" sz="2800" dirty="0" smtClean="0"/>
              <a:t>, union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	with the universe and release from the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	cycle of rebirth.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Teachings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Spread of Buddhism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295400"/>
            <a:ext cx="6507163" cy="5037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Followers accompanied the Buddha as he preached across Northern India.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Some Buddhists set up monasteries and convents that grew into centers of learning.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Missionaries and traders spread Buddhism across India to many parts of Asia.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Powerful Empires of India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18013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Maurya</a:t>
            </a:r>
            <a:r>
              <a:rPr lang="en-US" dirty="0" smtClean="0"/>
              <a:t> Emperors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Chandrgupta</a:t>
            </a:r>
            <a:r>
              <a:rPr lang="en-US" sz="2800" dirty="0" smtClean="0"/>
              <a:t> was the first powerful </a:t>
            </a:r>
            <a:r>
              <a:rPr lang="en-US" sz="2800" dirty="0" err="1" smtClean="0"/>
              <a:t>Maurya</a:t>
            </a:r>
            <a:r>
              <a:rPr lang="en-US" sz="2800" dirty="0" smtClean="0"/>
              <a:t> ruler, conquering vast amounts of land.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His grandson, Asoka fought 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long, bloody war to conquer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the Deccan plateau, 10,000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people were  slaughtered.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Asoka then converted to Buddhism, rejecting violence and living a moral life.  </a:t>
            </a:r>
          </a:p>
        </p:txBody>
      </p:sp>
      <p:pic>
        <p:nvPicPr>
          <p:cNvPr id="30724" name="Picture 5" descr="king-aso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14600"/>
            <a:ext cx="1987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Maurya</a:t>
            </a:r>
            <a:r>
              <a:rPr lang="en-US" dirty="0" smtClean="0"/>
              <a:t> Empire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err="1" smtClean="0"/>
              <a:t>Maurya</a:t>
            </a:r>
            <a:r>
              <a:rPr lang="en-US" sz="3600" dirty="0" smtClean="0"/>
              <a:t> rulers: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3600" dirty="0" smtClean="0"/>
              <a:t>supervised the building of roads and harbors.</a:t>
            </a:r>
          </a:p>
          <a:p>
            <a:pPr eaLnBrk="1" hangingPunct="1">
              <a:defRPr/>
            </a:pPr>
            <a:r>
              <a:rPr lang="en-US" sz="3600" dirty="0" smtClean="0"/>
              <a:t>collected taxes.</a:t>
            </a:r>
          </a:p>
          <a:p>
            <a:pPr eaLnBrk="1" hangingPunct="1">
              <a:defRPr/>
            </a:pPr>
            <a:r>
              <a:rPr lang="en-US" sz="3600" dirty="0" smtClean="0"/>
              <a:t>created royal court systems.</a:t>
            </a:r>
          </a:p>
          <a:p>
            <a:pPr eaLnBrk="1" hangingPunct="1">
              <a:defRPr/>
            </a:pPr>
            <a:r>
              <a:rPr lang="en-US" sz="3600" dirty="0" smtClean="0"/>
              <a:t>created a secret police force to report on corruption, crime, and dissent.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Geography of the Indian Subcontinent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Mountains in the north limited contact- helped India to develop a distinct culture</a:t>
            </a:r>
          </a:p>
          <a:p>
            <a:pPr eaLnBrk="1" hangingPunct="1">
              <a:defRPr/>
            </a:pPr>
            <a:r>
              <a:rPr lang="en-US" sz="2800" dirty="0" smtClean="0"/>
              <a:t>The subcontinent is divided into three major zones: </a:t>
            </a:r>
          </a:p>
          <a:p>
            <a:pPr lvl="1" eaLnBrk="1" hangingPunct="1">
              <a:defRPr/>
            </a:pPr>
            <a:r>
              <a:rPr lang="en-US" dirty="0" smtClean="0"/>
              <a:t>Northern plain- well watered, fertile region, 3 major rivers (Indus, Ganges, Brahmaputra), highly populated </a:t>
            </a:r>
          </a:p>
          <a:p>
            <a:pPr lvl="1" eaLnBrk="1" hangingPunct="1">
              <a:defRPr/>
            </a:pPr>
            <a:r>
              <a:rPr lang="en-US" dirty="0" smtClean="0"/>
              <a:t>Deccan Plateau- dry, unproductive, sparsely populated</a:t>
            </a:r>
          </a:p>
          <a:p>
            <a:pPr lvl="1" eaLnBrk="1" hangingPunct="1">
              <a:defRPr/>
            </a:pPr>
            <a:r>
              <a:rPr lang="en-US" dirty="0" smtClean="0"/>
              <a:t>Coastal Area- heavy seasonal rains, mountains, fishing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2771" name="Picture 4" descr="SanchiGateandStup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3352800"/>
            <a:ext cx="4238625" cy="2819400"/>
          </a:xfrm>
          <a:noFill/>
        </p:spPr>
      </p:pic>
      <p:pic>
        <p:nvPicPr>
          <p:cNvPr id="32772" name="Picture 6" descr="Tigawa te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81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HCW0039BUDH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724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" descr="indi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5175" y="4038600"/>
            <a:ext cx="202882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2" descr="ashoka,emperor ashoka,ashoka emperor,king ashoka,ashoka the great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685800"/>
            <a:ext cx="17240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Kingdoms of the Deccan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/>
              <a:t>People had many different languages and traditions. Left rich and diverse literature.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Each kingdom had its own capital and magnificent temples.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Rulers were tolerant of all religions and foreign settlers, improved harbors for trade with the Roman Empire and China.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Women enjoyed high status and economic power.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</a:t>
            </a:r>
            <a:r>
              <a:rPr lang="en-US" sz="4000" b="1" dirty="0" smtClean="0"/>
              <a:t> Golden Age </a:t>
            </a:r>
            <a:r>
              <a:rPr lang="en-US" sz="4000" dirty="0" smtClean="0"/>
              <a:t>of the Gupta’s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34819" name="Text Box 16"/>
          <p:cNvSpPr txBox="1">
            <a:spLocks noChangeArrowheads="1"/>
          </p:cNvSpPr>
          <p:nvPr/>
        </p:nvSpPr>
        <p:spPr bwMode="auto">
          <a:xfrm>
            <a:off x="762000" y="1219200"/>
            <a:ext cx="6553200" cy="6715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4820" name="Text Box 30"/>
          <p:cNvSpPr txBox="1">
            <a:spLocks noChangeArrowheads="1"/>
          </p:cNvSpPr>
          <p:nvPr/>
        </p:nvSpPr>
        <p:spPr bwMode="auto">
          <a:xfrm>
            <a:off x="1403350" y="508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11296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India experienced a </a:t>
            </a:r>
            <a:r>
              <a:rPr lang="en-US" b="1" u="sng" dirty="0" smtClean="0"/>
              <a:t>G</a:t>
            </a:r>
            <a:r>
              <a:rPr lang="en-US" dirty="0" smtClean="0"/>
              <a:t>olden age or a period of great cultural achievements during the rule of the </a:t>
            </a:r>
            <a:r>
              <a:rPr lang="en-US" b="1" u="sng" dirty="0" smtClean="0"/>
              <a:t>G</a:t>
            </a:r>
            <a:r>
              <a:rPr lang="en-US" dirty="0" smtClean="0"/>
              <a:t>upta.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 golden age is marked by a time of peace and prosperity.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period of great achievement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/>
              <a:t>Medicine-</a:t>
            </a:r>
            <a:r>
              <a:rPr lang="en-US" dirty="0" smtClean="0"/>
              <a:t> doctors treated illnesses with herbs, performed surgery, set broken bones, vaccinated against smallpox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/>
              <a:t>Math-</a:t>
            </a:r>
            <a:r>
              <a:rPr lang="en-US" dirty="0" smtClean="0"/>
              <a:t> invented a system of numbers we use today, decimal system, concept of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u="sng" dirty="0" smtClean="0"/>
              <a:t>Architecture-</a:t>
            </a:r>
            <a:r>
              <a:rPr lang="en-US" sz="3600" dirty="0" smtClean="0"/>
              <a:t> designed stone temples and dome-shaped shrines called stupas.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u="sng" dirty="0" smtClean="0"/>
              <a:t>Carving &amp; Painting-</a:t>
            </a:r>
            <a:r>
              <a:rPr lang="en-US" sz="3600" dirty="0" smtClean="0"/>
              <a:t> artists painted murals and carvings telling the story of the life of Buddha.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36867" name="Picture 5" descr="p0201030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2667000" cy="17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anchiGateandStu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981200"/>
            <a:ext cx="2819400" cy="187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Caste System and Daily Life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Caste rules governed every aspect of life and became more restricted–where people lived, what they ate, how they dressed, and what work they did.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Life for the lowest ranking caste, the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 “Untouchables,” was harsh and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restricted.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Each caste had its own leaders and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>
                <a:effectLst/>
              </a:rPr>
              <a:t>caste members cooperated to help one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>
                <a:effectLst/>
              </a:rPr>
              <a:t>another.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37892" name="Picture 5" descr="caste 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304174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</a:rPr>
              <a:t>Family Life in India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>
                <a:effectLst/>
              </a:rPr>
              <a:t>The ideal was the joint family, in which extended family all lived under one roof.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dirty="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>
                <a:effectLst/>
              </a:rPr>
              <a:t>The family was patriarchal. The father or oldest male had absolute authority.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dirty="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>
                <a:effectLst/>
              </a:rPr>
              <a:t>Family wishes came before individual wishes.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dirty="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>
                <a:effectLst/>
              </a:rPr>
              <a:t>Early on, children learned family duties, such as obedience of caste rules.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dirty="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>
                <a:effectLst/>
              </a:rPr>
              <a:t>Parents had a duty to arrange good marriages for their children, based on caste and family interests.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100" dirty="0" smtClean="0">
              <a:effectLst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 smtClean="0">
                <a:effectLst/>
              </a:rPr>
              <a:t>The status and freedom of women decreased over time.  A woman’s duties were to marry, obey her husband, and raise children.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Village Life in India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</a:rPr>
              <a:t>Economics-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Villages were self-sufficient, producing most of the food and goods needed.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Sometimes villagers traded at regional markets.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</a:rPr>
              <a:t>Politics-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effectLst/>
              </a:rPr>
              <a:t>Each village ran its own government with little interference as long as taxes were paid to the empire.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effectLst/>
              </a:rPr>
              <a:t>A village council made decisions.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Chapter 3: Early Civilizations </a:t>
            </a:r>
            <a:br>
              <a:rPr lang="en-US" sz="4800" dirty="0" smtClean="0"/>
            </a:br>
            <a:r>
              <a:rPr lang="en-US" sz="4800" dirty="0" smtClean="0"/>
              <a:t>in India and China</a:t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14600"/>
            <a:ext cx="64008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Part 2: China</a:t>
            </a:r>
          </a:p>
        </p:txBody>
      </p:sp>
      <p:pic>
        <p:nvPicPr>
          <p:cNvPr id="40964" name="Picture 7" descr="Image 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00600"/>
            <a:ext cx="1981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 descr="Image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743200"/>
            <a:ext cx="11953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1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81000"/>
            <a:ext cx="1419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3" descr="Image Pre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514600"/>
            <a:ext cx="6588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5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609600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7" descr="Go to full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800" y="4800600"/>
            <a:ext cx="14557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Geography of China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China was the most isolated of the civilizations.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50" b="1" dirty="0" smtClean="0"/>
          </a:p>
          <a:p>
            <a:pPr eaLnBrk="1" hangingPunct="1">
              <a:defRPr/>
            </a:pPr>
            <a:r>
              <a:rPr lang="en-US" dirty="0" smtClean="0"/>
              <a:t>Long distances and physical barriers (mountains, desert, jungle, ocean) separated China from Egypt, the Middle East, and India.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381000"/>
            <a:ext cx="4997450" cy="5764213"/>
          </a:xfrm>
          <a:noFill/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04800" y="457200"/>
            <a:ext cx="35052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The rivers of India, particularly the Ganges, are considered sacred.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rot="10800000" flipV="1">
            <a:off x="379413" y="2244725"/>
            <a:ext cx="3278187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The</a:t>
            </a:r>
            <a:r>
              <a:rPr lang="en-US" sz="2800" b="1">
                <a:latin typeface="Arial" charset="0"/>
              </a:rPr>
              <a:t> monsoons,</a:t>
            </a:r>
            <a:r>
              <a:rPr lang="en-US" sz="2800">
                <a:latin typeface="Arial" charset="0"/>
              </a:rPr>
              <a:t> or seasonal winds, are a defining feature of Indian life.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endParaRPr lang="en-US" sz="2800"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Monsoons bring needed rain, but timing and amount matter.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Isolation contributed to the Chinese belief that China was the center of the earth and was the only civilization. </a:t>
            </a:r>
          </a:p>
          <a:p>
            <a:pPr eaLnBrk="1" hangingPunct="1">
              <a:buNone/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i="1" dirty="0" smtClean="0"/>
              <a:t>Ethnocentrism- Belief in the superiority of one's own ethnic group.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/>
              <a:t>Chinese civilization began in a river valley, the Huang He. (Yellow River).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Dynastic Cycle in China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None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z="3600" dirty="0" smtClean="0"/>
              <a:t>Promoted idea of </a:t>
            </a:r>
            <a:r>
              <a:rPr lang="en-US" sz="3600" u="sng" dirty="0" smtClean="0"/>
              <a:t>Mandate of Heaven</a:t>
            </a:r>
            <a:r>
              <a:rPr lang="en-US" sz="3600" dirty="0" smtClean="0"/>
              <a:t>- gods decide who would rule.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57200"/>
            <a:ext cx="8026400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Shang Dynasty</a:t>
            </a:r>
            <a:br>
              <a:rPr lang="en-US" sz="3200" b="1" dirty="0" smtClean="0"/>
            </a:br>
            <a:r>
              <a:rPr lang="en-US" sz="3200" dirty="0" smtClean="0"/>
              <a:t> (1650 B.C.–1027 B.C.)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7435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Controlled corner of northern China along Huang He River.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dirty="0" smtClean="0"/>
              <a:t>Held complex religious beliefs. Beliefs of Yin and Yang.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Developed written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language used by all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Chinese people. </a:t>
            </a:r>
          </a:p>
        </p:txBody>
      </p:sp>
      <p:pic>
        <p:nvPicPr>
          <p:cNvPr id="44036" name="Picture 5" descr="tai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733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image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Zhou Dynasty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(1027 B.C.–256 B.C.)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2800" dirty="0" smtClean="0"/>
              <a:t>Set up feudal state- lords governed their own lands, owed military service and other support to the ruler.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2800" dirty="0" smtClean="0"/>
              <a:t>Economy and commerce grew- use of money, ironworking, new crops.</a:t>
            </a:r>
            <a:r>
              <a:rPr lang="en-US" sz="3600" dirty="0" smtClean="0"/>
              <a:t> 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2800" dirty="0" smtClean="0"/>
              <a:t>Population increased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Cultural Achievements of Shang &amp; Zhou: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defRPr/>
            </a:pPr>
            <a:r>
              <a:rPr lang="en-US" altLang="en-US" sz="2800" dirty="0" smtClean="0"/>
              <a:t>Made silk thread-a most valuable product.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defRPr/>
            </a:pPr>
            <a:r>
              <a:rPr lang="en-US" altLang="en-US" sz="2800" dirty="0" smtClean="0"/>
              <a:t>Made the first books from wood and bamboo.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defRPr/>
            </a:pPr>
            <a:r>
              <a:rPr lang="en-US" altLang="en-US" sz="2800" dirty="0" smtClean="0"/>
              <a:t>Studied the movement of planets and recorded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en-US" sz="2800" dirty="0" smtClean="0"/>
              <a:t>	eclipses of the sun.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defRPr/>
            </a:pPr>
            <a:r>
              <a:rPr lang="en-US" altLang="en-US" sz="2800" dirty="0" smtClean="0"/>
              <a:t>Developed accurate calendar with 365 1/4 days.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defRPr/>
            </a:pPr>
            <a:r>
              <a:rPr lang="en-US" altLang="en-US" sz="2800" dirty="0" smtClean="0"/>
              <a:t>Made remarkable achievements in the art of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en-US" sz="2800" dirty="0" smtClean="0"/>
              <a:t>	bronze making.</a:t>
            </a:r>
            <a:endParaRPr lang="en-US" altLang="en-US" sz="4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48132" name="Picture 3" descr="SiemReap_SilkWorm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ffectLst/>
              </a:rPr>
              <a:t>Philosophy and Religion in </a:t>
            </a:r>
            <a:r>
              <a:rPr lang="en-US" sz="4000" dirty="0" smtClean="0">
                <a:effectLst/>
              </a:rPr>
              <a:t>China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49156" name="Picture 5" descr="confucius-757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5909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faj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57400"/>
            <a:ext cx="176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5105400" y="3886200"/>
            <a:ext cx="3276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Wisdom of Confucius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3200" b="1" smtClean="0">
                <a:effectLst/>
              </a:rPr>
              <a:t>Teachings of Confucius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Confucius developed a </a:t>
            </a:r>
            <a:r>
              <a:rPr lang="en-US" sz="2400" b="1" dirty="0" smtClean="0">
                <a:effectLst/>
              </a:rPr>
              <a:t>philosophy </a:t>
            </a:r>
            <a:r>
              <a:rPr lang="en-US" sz="2400" dirty="0" smtClean="0">
                <a:effectLst/>
              </a:rPr>
              <a:t>that was concerned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with how to ensure social order and good government. His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ideas included:</a:t>
            </a:r>
          </a:p>
          <a:p>
            <a:pPr>
              <a:lnSpc>
                <a:spcPct val="80000"/>
              </a:lnSpc>
              <a:buClr>
                <a:srgbClr val="7FB184"/>
              </a:buClr>
              <a:buSzTx/>
              <a:buFontTx/>
              <a:buChar char="•"/>
              <a:defRPr/>
            </a:pPr>
            <a:r>
              <a:rPr lang="en-US" sz="2400" dirty="0" smtClean="0">
                <a:effectLst/>
              </a:rPr>
              <a:t>Harmony results when people accept their place in society.</a:t>
            </a:r>
          </a:p>
          <a:p>
            <a:pPr>
              <a:lnSpc>
                <a:spcPct val="80000"/>
              </a:lnSpc>
              <a:buClr>
                <a:srgbClr val="7FB184"/>
              </a:buClr>
              <a:buSzTx/>
              <a:buFont typeface="Wingdings" pitchFamily="2" charset="2"/>
              <a:buNone/>
              <a:defRPr/>
            </a:pPr>
            <a:endParaRPr lang="en-US" sz="1600" dirty="0" smtClean="0">
              <a:effectLst/>
            </a:endParaRPr>
          </a:p>
          <a:p>
            <a:pPr>
              <a:lnSpc>
                <a:spcPct val="80000"/>
              </a:lnSpc>
              <a:buClr>
                <a:srgbClr val="7FB184"/>
              </a:buClr>
              <a:buSzTx/>
              <a:buFontTx/>
              <a:buChar char="•"/>
              <a:defRPr/>
            </a:pPr>
            <a:r>
              <a:rPr lang="en-US" sz="2400" dirty="0" smtClean="0">
                <a:effectLst/>
              </a:rPr>
              <a:t>Everyone has duties and responsibilities.  </a:t>
            </a:r>
            <a:r>
              <a:rPr lang="en-US" sz="2400" b="1" dirty="0" smtClean="0">
                <a:effectLst/>
              </a:rPr>
              <a:t>Filial piety,</a:t>
            </a:r>
            <a:r>
              <a:rPr lang="en-US" sz="2400" dirty="0" smtClean="0">
                <a:effectLst/>
              </a:rPr>
              <a:t> or   </a:t>
            </a:r>
          </a:p>
          <a:p>
            <a:pPr>
              <a:lnSpc>
                <a:spcPct val="80000"/>
              </a:lnSpc>
              <a:buClr>
                <a:srgbClr val="7FB184"/>
              </a:buClr>
              <a:buSzTx/>
              <a:buFontTx/>
              <a:buNone/>
              <a:defRPr/>
            </a:pPr>
            <a:r>
              <a:rPr lang="en-US" sz="2400" dirty="0" smtClean="0">
                <a:effectLst/>
              </a:rPr>
              <a:t>	respect for parents, is the most important duty.</a:t>
            </a:r>
          </a:p>
          <a:p>
            <a:pPr>
              <a:lnSpc>
                <a:spcPct val="80000"/>
              </a:lnSpc>
              <a:buClr>
                <a:srgbClr val="7FB184"/>
              </a:buClr>
              <a:buSzTx/>
              <a:buFontTx/>
              <a:buNone/>
              <a:defRPr/>
            </a:pPr>
            <a:endParaRPr lang="en-US" sz="1600" dirty="0" smtClean="0">
              <a:effectLst/>
            </a:endParaRPr>
          </a:p>
          <a:p>
            <a:pPr>
              <a:buClr>
                <a:srgbClr val="7FB184"/>
              </a:buClr>
              <a:buSzTx/>
              <a:buFontTx/>
              <a:buChar char="•"/>
              <a:defRPr/>
            </a:pPr>
            <a:r>
              <a:rPr lang="en-US" sz="2400" dirty="0" smtClean="0">
                <a:effectLst/>
              </a:rPr>
              <a:t>A ruler has the responsibility to provide good government. Government leaders and officials should be well educated.</a:t>
            </a:r>
            <a:endParaRPr lang="en-US" sz="2400" u="sng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Five Relationships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Confucius stressed five key relationships: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Father over son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Elder brother over younger brother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Husband over wife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Ruler over subject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Friend to friend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/>
              </a:rPr>
              <a:t>Legalism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Legalism was another philosophy created to achieve order in society.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The only way to achieve order is to pass strict laws and impose harsh punishments on lawbreakers.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The ruler alone possesses power.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	Indus Valley Civilization</a:t>
            </a:r>
          </a:p>
        </p:txBody>
      </p:sp>
      <p:pic>
        <p:nvPicPr>
          <p:cNvPr id="7171" name="Picture 4" descr="Image Pre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19200"/>
            <a:ext cx="7010400" cy="5249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ffectLst/>
              </a:rPr>
              <a:t>Daoism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effectLst/>
              </a:rPr>
              <a:t>Laozi</a:t>
            </a:r>
            <a:r>
              <a:rPr lang="en-US" dirty="0" smtClean="0">
                <a:effectLst/>
              </a:rPr>
              <a:t> founded Daoism in an effort to live in harmony with nature, not to bring order to society.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Government is unnatural and is the cause of many problems.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The best government is the one that governs the least.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ffectLst/>
              </a:rPr>
              <a:t>Buddhism in China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Buddhism became popular among the Chinese. It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was appealing because it:</a:t>
            </a:r>
          </a:p>
          <a:p>
            <a:pPr>
              <a:lnSpc>
                <a:spcPct val="90000"/>
              </a:lnSpc>
              <a:buClr>
                <a:srgbClr val="7FB184"/>
              </a:buClr>
              <a:buSzTx/>
              <a:buFontTx/>
              <a:buChar char="•"/>
              <a:defRPr/>
            </a:pPr>
            <a:r>
              <a:rPr lang="en-US" sz="2800" dirty="0" smtClean="0">
                <a:effectLst/>
              </a:rPr>
              <a:t>promised an escape from suffering</a:t>
            </a:r>
          </a:p>
          <a:p>
            <a:pPr>
              <a:lnSpc>
                <a:spcPct val="90000"/>
              </a:lnSpc>
              <a:buClr>
                <a:srgbClr val="7FB184"/>
              </a:buClr>
              <a:buSzTx/>
              <a:buFontTx/>
              <a:buChar char="•"/>
              <a:defRPr/>
            </a:pPr>
            <a:r>
              <a:rPr lang="en-US" sz="2800" dirty="0" smtClean="0">
                <a:effectLst/>
              </a:rPr>
              <a:t>offered hope of eternal happiness</a:t>
            </a:r>
          </a:p>
          <a:p>
            <a:pPr>
              <a:lnSpc>
                <a:spcPct val="90000"/>
              </a:lnSpc>
              <a:buClr>
                <a:srgbClr val="7FB184"/>
              </a:buClr>
              <a:buSzTx/>
              <a:buFontTx/>
              <a:buChar char="•"/>
              <a:defRPr/>
            </a:pPr>
            <a:r>
              <a:rPr lang="en-US" sz="2800" dirty="0" smtClean="0">
                <a:effectLst/>
              </a:rPr>
              <a:t>presented Buddha as a compassionate, merciful god</a:t>
            </a:r>
          </a:p>
          <a:p>
            <a:pPr>
              <a:lnSpc>
                <a:spcPct val="90000"/>
              </a:lnSpc>
              <a:buClr>
                <a:srgbClr val="7FB184"/>
              </a:buClr>
              <a:buSzTx/>
              <a:buFontTx/>
              <a:buChar char="•"/>
              <a:defRPr/>
            </a:pPr>
            <a:r>
              <a:rPr lang="en-US" sz="2800" dirty="0" smtClean="0">
                <a:effectLst/>
              </a:rPr>
              <a:t>taught that anyone could gain salvation through prayer, good works, and devotion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60438"/>
          </a:xfrm>
        </p:spPr>
        <p:txBody>
          <a:bodyPr/>
          <a:lstStyle/>
          <a:p>
            <a:pPr lvl="4" eaLnBrk="1" hangingPunct="1"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5400" dirty="0" smtClean="0"/>
              <a:t>The Qin Dynasty</a:t>
            </a:r>
            <a:endParaRPr lang="en-US" dirty="0" smtClean="0">
              <a:effectLst/>
            </a:endParaRPr>
          </a:p>
        </p:txBody>
      </p:sp>
      <p:pic>
        <p:nvPicPr>
          <p:cNvPr id="55300" name="Picture 5" descr="knee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26114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594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Emperor Shi Huangdi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239000" cy="331788"/>
          </a:xfrm>
        </p:spPr>
        <p:txBody>
          <a:bodyPr/>
          <a:lstStyle/>
          <a:p>
            <a:pPr eaLnBrk="1" hangingPunct="1"/>
            <a:r>
              <a:rPr lang="en-US" sz="4800" u="sng" dirty="0" smtClean="0">
                <a:effectLst/>
              </a:rPr>
              <a:t/>
            </a:r>
            <a:br>
              <a:rPr lang="en-US" sz="4800" u="sng" dirty="0" smtClean="0">
                <a:effectLst/>
              </a:rPr>
            </a:br>
            <a:r>
              <a:rPr lang="en-US" sz="3200" dirty="0" smtClean="0">
                <a:effectLst/>
              </a:rPr>
              <a:t>How did Shi Huangdi unite China?</a:t>
            </a:r>
            <a:r>
              <a:rPr lang="en-US" sz="4800" dirty="0" smtClean="0">
                <a:effectLst/>
              </a:rPr>
              <a:t> </a:t>
            </a:r>
            <a:br>
              <a:rPr lang="en-US" sz="4800" dirty="0" smtClean="0">
                <a:effectLst/>
              </a:rPr>
            </a:br>
            <a:endParaRPr lang="en-US" sz="4800" dirty="0" smtClean="0">
              <a:effectLst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He: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had military districts governed by loyal officials.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spies reported on his officials.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forced noble families to live in his capital so he could monitor them.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jailed, tortured, and killed those who opposed his rule.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had all books of philosophy and literature burned.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standardized weights and measures.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created uniformity in Chinese writing.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strengthened the transportation system.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ordered the building of the Great Wall &amp; </a:t>
            </a:r>
            <a:r>
              <a:rPr lang="en-US" sz="2800" smtClean="0">
                <a:effectLst/>
              </a:rPr>
              <a:t>Terra Cotta Soldiers.</a:t>
            </a:r>
            <a:endParaRPr 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Though his methods were brutal, Shi Huangdi ushered in China’s classical age during the Qin Dynasty.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r>
              <a:rPr lang="en-US" i="1" dirty="0" smtClean="0">
                <a:effectLst/>
              </a:rPr>
              <a:t>Called a classical age because it set patterns in government, philosophy, religion, science, and the arts that served as the framework for later cultures. </a:t>
            </a:r>
          </a:p>
          <a:p>
            <a:pPr eaLnBrk="1" hangingPunct="1">
              <a:buFont typeface="Wingdings" pitchFamily="2" charset="2"/>
              <a:buNone/>
            </a:pPr>
            <a:endParaRPr lang="en-US" i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8372" name="Picture 5" descr="File:Terracotta army x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Han Dynasty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A new dynasty took over after the death of Emperor Qin. The Han Dynasty gained control after many years of war.</a:t>
            </a:r>
          </a:p>
          <a:p>
            <a:pPr eaLnBrk="1" hangingPunct="1"/>
            <a:r>
              <a:rPr lang="en-US" dirty="0" smtClean="0">
                <a:effectLst/>
              </a:rPr>
              <a:t>Han rulers wanted to continue to unify China.</a:t>
            </a:r>
          </a:p>
          <a:p>
            <a:pPr eaLnBrk="1" hangingPunct="1"/>
            <a:r>
              <a:rPr lang="en-US" dirty="0" smtClean="0">
                <a:effectLst/>
              </a:rPr>
              <a:t>Han rulers wanted </a:t>
            </a:r>
          </a:p>
          <a:p>
            <a:pPr eaLnBrk="1" hangingPunct="1">
              <a:buNone/>
            </a:pPr>
            <a:r>
              <a:rPr lang="en-US" dirty="0" smtClean="0">
                <a:effectLst/>
              </a:rPr>
              <a:t>to ease the harsh</a:t>
            </a:r>
          </a:p>
          <a:p>
            <a:pPr eaLnBrk="1" hangingPunct="1">
              <a:buNone/>
            </a:pPr>
            <a:r>
              <a:rPr lang="en-US" dirty="0" smtClean="0">
                <a:effectLst/>
              </a:rPr>
              <a:t> conditions that</a:t>
            </a:r>
          </a:p>
          <a:p>
            <a:pPr eaLnBrk="1" hangingPunct="1">
              <a:buNone/>
            </a:pPr>
            <a:r>
              <a:rPr lang="en-US" dirty="0" smtClean="0">
                <a:effectLst/>
              </a:rPr>
              <a:t>people lived under.</a:t>
            </a:r>
          </a:p>
          <a:p>
            <a:pPr eaLnBrk="1" hangingPunct="1">
              <a:buNone/>
            </a:pPr>
            <a:endParaRPr lang="en-US" dirty="0" smtClean="0">
              <a:effectLst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pPr eaLnBrk="1" hangingPunct="1"/>
            <a:endParaRPr lang="en-US" dirty="0" smtClean="0">
              <a:effectLst/>
            </a:endParaRPr>
          </a:p>
        </p:txBody>
      </p:sp>
      <p:pic>
        <p:nvPicPr>
          <p:cNvPr id="4" name="Picture 3" descr="maphandynasty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048000"/>
            <a:ext cx="4657344" cy="3259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dirty="0" smtClean="0">
                <a:effectLst/>
              </a:rPr>
              <a:t>Economic Improvements:</a:t>
            </a:r>
          </a:p>
          <a:p>
            <a:pPr eaLnBrk="1" hangingPunct="1"/>
            <a:r>
              <a:rPr lang="en-US" dirty="0" smtClean="0">
                <a:effectLst/>
              </a:rPr>
              <a:t>Built more canals and roads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effectLst/>
            </a:endParaRPr>
          </a:p>
          <a:p>
            <a:pPr eaLnBrk="1" hangingPunct="1"/>
            <a:r>
              <a:rPr lang="en-US" dirty="0" smtClean="0">
                <a:effectLst/>
              </a:rPr>
              <a:t>Set up granaries across the empire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effectLst/>
            </a:endParaRPr>
          </a:p>
          <a:p>
            <a:pPr eaLnBrk="1" hangingPunct="1"/>
            <a:r>
              <a:rPr lang="en-US" dirty="0" smtClean="0">
                <a:effectLst/>
              </a:rPr>
              <a:t>Imposed a government monopoly on iron and salt</a:t>
            </a:r>
          </a:p>
          <a:p>
            <a:pPr eaLnBrk="1" hangingPunct="1">
              <a:buFont typeface="Wingdings" pitchFamily="2" charset="2"/>
              <a:buNone/>
            </a:pPr>
            <a:endParaRPr lang="en-US" sz="1100" dirty="0" smtClean="0">
              <a:effectLst/>
            </a:endParaRPr>
          </a:p>
          <a:p>
            <a:pPr eaLnBrk="1" hangingPunct="1"/>
            <a:r>
              <a:rPr lang="en-US" dirty="0" smtClean="0">
                <a:effectLst/>
              </a:rPr>
              <a:t>Increase trade with western civilizations using the Silk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effectLst/>
              </a:rPr>
              <a:t>Government Improvements:</a:t>
            </a:r>
          </a:p>
          <a:p>
            <a:pPr eaLnBrk="1" hangingPunct="1"/>
            <a:r>
              <a:rPr lang="en-US" dirty="0" smtClean="0">
                <a:effectLst/>
              </a:rPr>
              <a:t>Made Confucianism the official belief of the state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effectLst/>
            </a:endParaRPr>
          </a:p>
          <a:p>
            <a:pPr eaLnBrk="1" hangingPunct="1"/>
            <a:r>
              <a:rPr lang="en-US" dirty="0" smtClean="0">
                <a:effectLst/>
              </a:rPr>
              <a:t>Relied on well-educated </a:t>
            </a:r>
          </a:p>
          <a:p>
            <a:pPr eaLnBrk="1" hangingPunct="1">
              <a:buNone/>
            </a:pPr>
            <a:r>
              <a:rPr lang="en-US" dirty="0" smtClean="0">
                <a:effectLst/>
              </a:rPr>
              <a:t>scholars to run the </a:t>
            </a:r>
          </a:p>
          <a:p>
            <a:pPr eaLnBrk="1" hangingPunct="1">
              <a:buNone/>
            </a:pPr>
            <a:r>
              <a:rPr lang="en-US" dirty="0" smtClean="0">
                <a:effectLst/>
              </a:rPr>
              <a:t>government</a:t>
            </a:r>
          </a:p>
          <a:p>
            <a:pPr eaLnBrk="1" hangingPunct="1">
              <a:buNone/>
            </a:pPr>
            <a:endParaRPr lang="en-US" sz="1600" dirty="0" smtClean="0">
              <a:effectLst/>
            </a:endParaRPr>
          </a:p>
          <a:p>
            <a:pPr eaLnBrk="1" hangingPunct="1">
              <a:buNone/>
            </a:pPr>
            <a:endParaRPr lang="en-US" sz="1600" dirty="0" smtClean="0">
              <a:effectLst/>
            </a:endParaRPr>
          </a:p>
          <a:p>
            <a:pPr eaLnBrk="1" hangingPunct="1"/>
            <a:r>
              <a:rPr lang="en-US" dirty="0" smtClean="0">
                <a:effectLst/>
              </a:rPr>
              <a:t>Used a civil service exam to find the most qualified officials</a:t>
            </a:r>
          </a:p>
          <a:p>
            <a:pPr eaLnBrk="1" hangingPunct="1"/>
            <a:endParaRPr lang="en-US" b="1" dirty="0" smtClean="0">
              <a:effectLst/>
            </a:endParaRPr>
          </a:p>
        </p:txBody>
      </p:sp>
      <p:pic>
        <p:nvPicPr>
          <p:cNvPr id="5122" name="Picture 2" descr="http://azizonomics.files.wordpress.com/2012/04/confuc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2819400" cy="297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The Han Golden Age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800" b="1" u="sng" dirty="0" smtClean="0">
                <a:effectLst/>
              </a:rPr>
              <a:t>Science:</a:t>
            </a:r>
            <a:endParaRPr lang="en-US" sz="2800" u="sng" dirty="0" smtClean="0">
              <a:effectLst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dirty="0" smtClean="0">
                <a:effectLst/>
              </a:rPr>
              <a:t>Wrote texts on chemistry, zoology, and botany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Invented seismograph to measure earthquakes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2800" b="1" u="sng" dirty="0" smtClean="0">
                <a:effectLst/>
              </a:rPr>
              <a:t>Technology: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Made paper out of wood pulp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6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Pioneered advanced methods of shipbuilding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11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Invented the rudder,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effectLst/>
              </a:rPr>
              <a:t>fishing reels, wheelbarrows,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effectLst/>
              </a:rPr>
              <a:t>and suspension bridges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4" name="Picture 3" descr="suspension 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191000"/>
            <a:ext cx="3810000" cy="251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Indus Valley Civilization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Early Indian civilization flourished for about 1,000 years, then vanished without a trace.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Archaeologists have only recently begun to uncover evidence of these early people.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800" b="1" u="sng" dirty="0" smtClean="0"/>
              <a:t>Medicine:</a:t>
            </a:r>
            <a:endParaRPr lang="en-US" sz="2800" b="1" u="sng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Diagnosed diseases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10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Developed anesthetics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8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Explored uses of acupuncture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8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800" b="1" dirty="0" smtClean="0">
              <a:effectLst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800" b="1" u="sng" dirty="0" smtClean="0">
                <a:effectLst/>
              </a:rPr>
              <a:t>Arts:</a:t>
            </a:r>
            <a:endParaRPr lang="en-US" sz="2800" u="sng" dirty="0" smtClean="0">
              <a:effectLst/>
            </a:endParaRP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Built grand temples and palaces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Produced jade and ivory carvings and ceramic figures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Improved bronze working and silk making techniques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800" b="1" dirty="0" smtClean="0">
              <a:effectLst/>
            </a:endParaRPr>
          </a:p>
        </p:txBody>
      </p:sp>
      <p:pic>
        <p:nvPicPr>
          <p:cNvPr id="63491" name="Picture 5" descr="sg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"/>
            <a:ext cx="2286000" cy="285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126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/>
              <a:t>Characteristics of the Indus Valley Civilization: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/>
              <a:t> Well-organized government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/>
              <a:t> Modern plumbing and sewer system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/>
              <a:t> Carefully planned cities-grid pattern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/>
              <a:t> Most people were farmers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/>
              <a:t> First people to cultivate cotton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Covered largest area of any civilization at the time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/>
              <a:t>Started to trade with distant lands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Polytheistic; honored mother goddess; worship of sacred animals influenced the later veneration of cattle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Decline and Disappearance of</a:t>
            </a:r>
            <a:br>
              <a:rPr lang="en-US" sz="3200" b="1" dirty="0" smtClean="0"/>
            </a:br>
            <a:r>
              <a:rPr lang="en-US" sz="3200" b="1" dirty="0" smtClean="0"/>
              <a:t>Indus Valley Civilization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No one knows for certain why the cities were abandoned and forgotten. Some theories include: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-Too many trees were cut down.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-A devastating earthquake destroyed 	the region.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-A volcanic eruption caused the Indus 	to flood the city.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-Aryan invaders overran the region.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Kingdoms of the Ganges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</p:txBody>
      </p:sp>
      <p:sp>
        <p:nvSpPr>
          <p:cNvPr id="11268" name="AutoShape 8" descr="redir?src=image&amp;s_req=477781e8faaa9927&amp;s_cq=aryan+civlization+ancient+india&amp;s_cid=191838939900643812892297770620799567599&amp;s_cim=1224640172279&amp;s_cu=http%3A%2F%2Fww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AutoShape 10" descr="redir?src=image&amp;s_req=477781e8faaa9927&amp;s_cq=aryan+civlization+ancient+india&amp;s_cid=191838939900643812892297770620799567599&amp;s_cim=1224640172279&amp;s_cu=http%3A%2F%2Fww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0" name="Picture 11" descr="Ary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810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 descr="Mohenjo Daro Cita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114800"/>
            <a:ext cx="32289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15" descr="redir?src=image&amp;s_req=ebd4fe8996f1fc39&amp;s_cq=aryan+civlization+ancient+india&amp;s_cid=312191112761247286573511436907515910955&amp;s_cim=1224640510727&amp;s_cu=http%3A%2F%2Fww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AutoShape 17" descr="redir?src=image&amp;s_req=ebd4fe8996f1fc39&amp;s_cq=aryan+civlization+ancient+india&amp;s_cid=312191112761247286573511436907515910955&amp;s_cim=1224640510727&amp;s_cu=http%3A%2F%2Fww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4" name="Picture 18" descr="B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752600"/>
            <a:ext cx="2381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5342</TotalTime>
  <Words>1901</Words>
  <Application>Microsoft Office PowerPoint</Application>
  <PresentationFormat>On-screen Show (4:3)</PresentationFormat>
  <Paragraphs>367</Paragraphs>
  <Slides>60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Slit</vt:lpstr>
      <vt:lpstr>PowerPoint Presentation</vt:lpstr>
      <vt:lpstr>Chapter 3: Early Civilizations  in India and China </vt:lpstr>
      <vt:lpstr>Geography of the Indian Subcontinent</vt:lpstr>
      <vt:lpstr>PowerPoint Presentation</vt:lpstr>
      <vt:lpstr> Indus Valley Civilization</vt:lpstr>
      <vt:lpstr>Indus Valley Civilization</vt:lpstr>
      <vt:lpstr>PowerPoint Presentation</vt:lpstr>
      <vt:lpstr>Decline and Disappearance of Indus Valley Civilization</vt:lpstr>
      <vt:lpstr>Kingdoms of the Ganges</vt:lpstr>
      <vt:lpstr>Aryan Invasion</vt:lpstr>
      <vt:lpstr>Early Class System in Aryan Society</vt:lpstr>
      <vt:lpstr>Aryan Civilization</vt:lpstr>
      <vt:lpstr>Epic Literature</vt:lpstr>
      <vt:lpstr>PowerPoint Presentation</vt:lpstr>
      <vt:lpstr>Hinduism</vt:lpstr>
      <vt:lpstr>The Basic Beliefs:</vt:lpstr>
      <vt:lpstr>PowerPoint Presentation</vt:lpstr>
      <vt:lpstr>How they worship:</vt:lpstr>
      <vt:lpstr>Buddhism</vt:lpstr>
      <vt:lpstr>PowerPoint Presentation</vt:lpstr>
      <vt:lpstr>PowerPoint Presentation</vt:lpstr>
      <vt:lpstr>Teachings of Buddha</vt:lpstr>
      <vt:lpstr>The Eightfold Path</vt:lpstr>
      <vt:lpstr>More Teachings</vt:lpstr>
      <vt:lpstr>Spread of Buddhism</vt:lpstr>
      <vt:lpstr>PowerPoint Presentation</vt:lpstr>
      <vt:lpstr>Powerful Empires of India</vt:lpstr>
      <vt:lpstr>Maurya Emperors</vt:lpstr>
      <vt:lpstr>Maurya Empire</vt:lpstr>
      <vt:lpstr>PowerPoint Presentation</vt:lpstr>
      <vt:lpstr>Kingdoms of the Deccan</vt:lpstr>
      <vt:lpstr>The Golden Age of the Gupta’s </vt:lpstr>
      <vt:lpstr>A period of great achievement</vt:lpstr>
      <vt:lpstr>PowerPoint Presentation</vt:lpstr>
      <vt:lpstr>The Caste System and Daily Life</vt:lpstr>
      <vt:lpstr>Family Life in India</vt:lpstr>
      <vt:lpstr>Village Life in India</vt:lpstr>
      <vt:lpstr>Chapter 3: Early Civilizations  in India and China </vt:lpstr>
      <vt:lpstr>The Geography of China </vt:lpstr>
      <vt:lpstr>PowerPoint Presentation</vt:lpstr>
      <vt:lpstr>The Dynastic Cycle in China</vt:lpstr>
      <vt:lpstr>PowerPoint Presentation</vt:lpstr>
      <vt:lpstr>Shang Dynasty  (1650 B.C.–1027 B.C.) </vt:lpstr>
      <vt:lpstr>Zhou Dynasty  (1027 B.C.–256 B.C.) </vt:lpstr>
      <vt:lpstr>Cultural Achievements of Shang &amp; Zhou:</vt:lpstr>
      <vt:lpstr>Philosophy and Religion in China</vt:lpstr>
      <vt:lpstr>Teachings of Confucius</vt:lpstr>
      <vt:lpstr>Five Relationships</vt:lpstr>
      <vt:lpstr>Legalism</vt:lpstr>
      <vt:lpstr>Daoism</vt:lpstr>
      <vt:lpstr>Buddhism in China</vt:lpstr>
      <vt:lpstr> The Qin Dynasty</vt:lpstr>
      <vt:lpstr> How did Shi Huangdi unite China?  </vt:lpstr>
      <vt:lpstr>PowerPoint Presentation</vt:lpstr>
      <vt:lpstr>PowerPoint Presentation</vt:lpstr>
      <vt:lpstr>Han Dynasty</vt:lpstr>
      <vt:lpstr>PowerPoint Presentation</vt:lpstr>
      <vt:lpstr>PowerPoint Presentation</vt:lpstr>
      <vt:lpstr>The Han Golden Age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Civilizations  in India and China (2500 B.C.–256 B.C.)</dc:title>
  <dc:creator>Registered User</dc:creator>
  <cp:lastModifiedBy>Lisa Dean</cp:lastModifiedBy>
  <cp:revision>139</cp:revision>
  <cp:lastPrinted>2013-10-15T14:27:40Z</cp:lastPrinted>
  <dcterms:created xsi:type="dcterms:W3CDTF">2008-10-20T16:48:15Z</dcterms:created>
  <dcterms:modified xsi:type="dcterms:W3CDTF">2013-10-15T16:42:24Z</dcterms:modified>
</cp:coreProperties>
</file>