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69" r:id="rId3"/>
    <p:sldId id="270" r:id="rId4"/>
    <p:sldId id="257" r:id="rId5"/>
    <p:sldId id="258" r:id="rId6"/>
    <p:sldId id="259" r:id="rId7"/>
    <p:sldId id="260" r:id="rId8"/>
    <p:sldId id="261" r:id="rId9"/>
    <p:sldId id="262" r:id="rId10"/>
    <p:sldId id="263" r:id="rId11"/>
    <p:sldId id="264" r:id="rId12"/>
    <p:sldId id="265" r:id="rId13"/>
    <p:sldId id="272" r:id="rId14"/>
    <p:sldId id="266" r:id="rId15"/>
    <p:sldId id="273" r:id="rId16"/>
    <p:sldId id="276" r:id="rId17"/>
    <p:sldId id="275"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7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85D3745B-724A-430D-AEF3-85840FE3CA77}" type="datetimeFigureOut">
              <a:rPr lang="en-US" smtClean="0">
                <a:solidFill>
                  <a:srgbClr val="DFDCB7"/>
                </a:solidFill>
              </a:rPr>
              <a:pPr/>
              <a:t>4/7/2014</a:t>
            </a:fld>
            <a:endParaRPr lang="en-US" dirty="0">
              <a:solidFill>
                <a:srgbClr val="DFDCB7"/>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CD20AB69-5521-417B-BCCC-3F434FD768DB}" type="slidenum">
              <a:rPr lang="en-US" smtClean="0"/>
              <a:pP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solidFill>
                <a:srgbClr val="DFDCB7"/>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1622292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D3745B-724A-430D-AEF3-85840FE3CA77}" type="datetimeFigureOut">
              <a:rPr lang="en-US" smtClean="0">
                <a:solidFill>
                  <a:srgbClr val="675E47"/>
                </a:solidFill>
              </a:rPr>
              <a:pPr/>
              <a:t>4/7/2014</a:t>
            </a:fld>
            <a:endParaRPr lang="en-US" dirty="0">
              <a:solidFill>
                <a:srgbClr val="675E47"/>
              </a:solidFill>
            </a:endParaRPr>
          </a:p>
        </p:txBody>
      </p:sp>
      <p:sp>
        <p:nvSpPr>
          <p:cNvPr id="5" name="Footer Placeholder 4"/>
          <p:cNvSpPr>
            <a:spLocks noGrp="1"/>
          </p:cNvSpPr>
          <p:nvPr>
            <p:ph type="ftr" sz="quarter" idx="11"/>
          </p:nvPr>
        </p:nvSpPr>
        <p:spPr/>
        <p:txBody>
          <a:bodyPr/>
          <a:lstStyle/>
          <a:p>
            <a:endParaRPr lang="en-US" dirty="0">
              <a:solidFill>
                <a:srgbClr val="675E47"/>
              </a:solidFill>
            </a:endParaRPr>
          </a:p>
        </p:txBody>
      </p:sp>
      <p:sp>
        <p:nvSpPr>
          <p:cNvPr id="6" name="Slide Number Placeholder 5"/>
          <p:cNvSpPr>
            <a:spLocks noGrp="1"/>
          </p:cNvSpPr>
          <p:nvPr>
            <p:ph type="sldNum" sz="quarter" idx="12"/>
          </p:nvPr>
        </p:nvSpPr>
        <p:spPr/>
        <p:txBody>
          <a:bodyPr/>
          <a:lstStyle/>
          <a:p>
            <a:fld id="{CD20AB69-5521-417B-BCCC-3F434FD768DB}" type="slidenum">
              <a:rPr lang="en-US" smtClean="0">
                <a:solidFill>
                  <a:srgbClr val="675E47"/>
                </a:solidFill>
              </a:rPr>
              <a:pPr/>
              <a:t>‹#›</a:t>
            </a:fld>
            <a:endParaRPr lang="en-US" dirty="0">
              <a:solidFill>
                <a:srgbClr val="675E47"/>
              </a:solidFill>
            </a:endParaRPr>
          </a:p>
        </p:txBody>
      </p:sp>
    </p:spTree>
    <p:extLst>
      <p:ext uri="{BB962C8B-B14F-4D97-AF65-F5344CB8AC3E}">
        <p14:creationId xmlns:p14="http://schemas.microsoft.com/office/powerpoint/2010/main" val="1591071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D3745B-724A-430D-AEF3-85840FE3CA77}" type="datetimeFigureOut">
              <a:rPr lang="en-US" smtClean="0">
                <a:solidFill>
                  <a:srgbClr val="675E47"/>
                </a:solidFill>
              </a:rPr>
              <a:pPr/>
              <a:t>4/7/2014</a:t>
            </a:fld>
            <a:endParaRPr lang="en-US" dirty="0">
              <a:solidFill>
                <a:srgbClr val="675E47"/>
              </a:solidFill>
            </a:endParaRPr>
          </a:p>
        </p:txBody>
      </p:sp>
      <p:sp>
        <p:nvSpPr>
          <p:cNvPr id="5" name="Footer Placeholder 4"/>
          <p:cNvSpPr>
            <a:spLocks noGrp="1"/>
          </p:cNvSpPr>
          <p:nvPr>
            <p:ph type="ftr" sz="quarter" idx="11"/>
          </p:nvPr>
        </p:nvSpPr>
        <p:spPr/>
        <p:txBody>
          <a:bodyPr/>
          <a:lstStyle/>
          <a:p>
            <a:endParaRPr lang="en-US" dirty="0">
              <a:solidFill>
                <a:srgbClr val="675E47"/>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CD20AB69-5521-417B-BCCC-3F434FD768DB}" type="slidenum">
              <a:rPr lang="en-US" smtClean="0">
                <a:solidFill>
                  <a:srgbClr val="DFDCB7"/>
                </a:solidFill>
              </a:rPr>
              <a:pPr/>
              <a:t>‹#›</a:t>
            </a:fld>
            <a:endParaRPr lang="en-US" dirty="0">
              <a:solidFill>
                <a:srgbClr val="DFDCB7"/>
              </a:solidFill>
            </a:endParaRPr>
          </a:p>
        </p:txBody>
      </p:sp>
    </p:spTree>
    <p:extLst>
      <p:ext uri="{BB962C8B-B14F-4D97-AF65-F5344CB8AC3E}">
        <p14:creationId xmlns:p14="http://schemas.microsoft.com/office/powerpoint/2010/main" val="338304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dirty="0">
              <a:solidFill>
                <a:srgbClr val="675E47"/>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dirty="0">
              <a:solidFill>
                <a:srgbClr val="675E47"/>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F060B66-B81E-416C-B656-663B09FEF8C0}" type="slidenum">
              <a:rPr lang="en-US">
                <a:solidFill>
                  <a:srgbClr val="675E47"/>
                </a:solidFill>
              </a:rPr>
              <a:pPr/>
              <a:t>‹#›</a:t>
            </a:fld>
            <a:endParaRPr lang="en-US" dirty="0">
              <a:solidFill>
                <a:srgbClr val="675E47"/>
              </a:solidFill>
            </a:endParaRPr>
          </a:p>
        </p:txBody>
      </p:sp>
    </p:spTree>
    <p:extLst>
      <p:ext uri="{BB962C8B-B14F-4D97-AF65-F5344CB8AC3E}">
        <p14:creationId xmlns:p14="http://schemas.microsoft.com/office/powerpoint/2010/main" val="3579518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228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1626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28600" y="1600200"/>
            <a:ext cx="43053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228600" y="4229100"/>
            <a:ext cx="43053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86300" y="1600200"/>
            <a:ext cx="43053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6344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28600" y="274638"/>
            <a:ext cx="8686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28600" y="1600200"/>
            <a:ext cx="43053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600200"/>
            <a:ext cx="43053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28600" y="4229100"/>
            <a:ext cx="43053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86300" y="4229100"/>
            <a:ext cx="43053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6371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solidFill>
                <a:srgbClr val="424456"/>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424456"/>
              </a:solidFill>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7C8D4E24-A6D3-41E3-A130-D4D8476C49A9}" type="slidenum">
              <a:rPr lang="en-US">
                <a:solidFill>
                  <a:srgbClr val="424456"/>
                </a:solidFill>
              </a:rPr>
              <a:pPr/>
              <a:t>‹#›</a:t>
            </a:fld>
            <a:endParaRPr lang="en-US">
              <a:solidFill>
                <a:srgbClr val="424456"/>
              </a:solidFill>
            </a:endParaRPr>
          </a:p>
        </p:txBody>
      </p:sp>
    </p:spTree>
    <p:extLst>
      <p:ext uri="{BB962C8B-B14F-4D97-AF65-F5344CB8AC3E}">
        <p14:creationId xmlns:p14="http://schemas.microsoft.com/office/powerpoint/2010/main" val="108797723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424456"/>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424456"/>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4745EC46-ED60-461E-A42C-0FA5565B5513}" type="slidenum">
              <a:rPr lang="en-US">
                <a:solidFill>
                  <a:srgbClr val="424456"/>
                </a:solidFill>
              </a:rPr>
              <a:pPr/>
              <a:t>‹#›</a:t>
            </a:fld>
            <a:endParaRPr lang="en-US">
              <a:solidFill>
                <a:srgbClr val="424456"/>
              </a:solidFill>
            </a:endParaRPr>
          </a:p>
        </p:txBody>
      </p:sp>
    </p:spTree>
    <p:extLst>
      <p:ext uri="{BB962C8B-B14F-4D97-AF65-F5344CB8AC3E}">
        <p14:creationId xmlns:p14="http://schemas.microsoft.com/office/powerpoint/2010/main" val="2997307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424456"/>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424456"/>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3666A114-3A51-4CAD-AE46-743EC1DFC019}" type="slidenum">
              <a:rPr lang="en-US">
                <a:solidFill>
                  <a:srgbClr val="424456"/>
                </a:solidFill>
              </a:rPr>
              <a:pPr/>
              <a:t>‹#›</a:t>
            </a:fld>
            <a:endParaRPr lang="en-US">
              <a:solidFill>
                <a:srgbClr val="424456"/>
              </a:solidFill>
            </a:endParaRPr>
          </a:p>
        </p:txBody>
      </p:sp>
    </p:spTree>
    <p:extLst>
      <p:ext uri="{BB962C8B-B14F-4D97-AF65-F5344CB8AC3E}">
        <p14:creationId xmlns:p14="http://schemas.microsoft.com/office/powerpoint/2010/main" val="3021300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D3745B-724A-430D-AEF3-85840FE3CA77}" type="datetimeFigureOut">
              <a:rPr lang="en-US" smtClean="0">
                <a:solidFill>
                  <a:srgbClr val="675E47"/>
                </a:solidFill>
              </a:rPr>
              <a:pPr/>
              <a:t>4/7/2014</a:t>
            </a:fld>
            <a:endParaRPr lang="en-US" dirty="0">
              <a:solidFill>
                <a:srgbClr val="675E47"/>
              </a:solidFill>
            </a:endParaRPr>
          </a:p>
        </p:txBody>
      </p:sp>
      <p:sp>
        <p:nvSpPr>
          <p:cNvPr id="5" name="Footer Placeholder 4"/>
          <p:cNvSpPr>
            <a:spLocks noGrp="1"/>
          </p:cNvSpPr>
          <p:nvPr>
            <p:ph type="ftr" sz="quarter" idx="11"/>
          </p:nvPr>
        </p:nvSpPr>
        <p:spPr/>
        <p:txBody>
          <a:bodyPr/>
          <a:lstStyle/>
          <a:p>
            <a:endParaRPr lang="en-US" dirty="0">
              <a:solidFill>
                <a:srgbClr val="675E47"/>
              </a:solidFill>
            </a:endParaRPr>
          </a:p>
        </p:txBody>
      </p:sp>
      <p:sp>
        <p:nvSpPr>
          <p:cNvPr id="6" name="Slide Number Placeholder 5"/>
          <p:cNvSpPr>
            <a:spLocks noGrp="1"/>
          </p:cNvSpPr>
          <p:nvPr>
            <p:ph type="sldNum" sz="quarter" idx="12"/>
          </p:nvPr>
        </p:nvSpPr>
        <p:spPr/>
        <p:txBody>
          <a:bodyPr/>
          <a:lstStyle/>
          <a:p>
            <a:fld id="{CD20AB69-5521-417B-BCCC-3F434FD768DB}" type="slidenum">
              <a:rPr lang="en-US" smtClean="0">
                <a:solidFill>
                  <a:srgbClr val="675E47"/>
                </a:solidFill>
              </a:rPr>
              <a:pPr/>
              <a:t>‹#›</a:t>
            </a:fld>
            <a:endParaRPr lang="en-US" dirty="0">
              <a:solidFill>
                <a:srgbClr val="675E4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37517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85D3745B-724A-430D-AEF3-85840FE3CA77}" type="datetimeFigureOut">
              <a:rPr lang="en-US" smtClean="0"/>
              <a:pPr/>
              <a:t>4/7/2014</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CD20AB69-5521-417B-BCCC-3F434FD768DB}" type="slidenum">
              <a:rPr lang="en-US" smtClean="0">
                <a:solidFill>
                  <a:srgbClr val="DFDCB7"/>
                </a:solidFill>
              </a:rPr>
              <a:pPr/>
              <a:t>‹#›</a:t>
            </a:fld>
            <a:endParaRPr lang="en-US" dirty="0">
              <a:solidFill>
                <a:srgbClr val="DFDCB7"/>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347012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5D3745B-724A-430D-AEF3-85840FE3CA77}" type="datetimeFigureOut">
              <a:rPr lang="en-US" smtClean="0">
                <a:solidFill>
                  <a:srgbClr val="675E47"/>
                </a:solidFill>
              </a:rPr>
              <a:pPr/>
              <a:t>4/7/2014</a:t>
            </a:fld>
            <a:endParaRPr lang="en-US" dirty="0">
              <a:solidFill>
                <a:srgbClr val="675E47"/>
              </a:solidFill>
            </a:endParaRPr>
          </a:p>
        </p:txBody>
      </p:sp>
      <p:sp>
        <p:nvSpPr>
          <p:cNvPr id="6" name="Footer Placeholder 5"/>
          <p:cNvSpPr>
            <a:spLocks noGrp="1"/>
          </p:cNvSpPr>
          <p:nvPr>
            <p:ph type="ftr" sz="quarter" idx="11"/>
          </p:nvPr>
        </p:nvSpPr>
        <p:spPr/>
        <p:txBody>
          <a:bodyPr/>
          <a:lstStyle/>
          <a:p>
            <a:endParaRPr lang="en-US" dirty="0">
              <a:solidFill>
                <a:srgbClr val="675E47"/>
              </a:solidFill>
            </a:endParaRPr>
          </a:p>
        </p:txBody>
      </p:sp>
      <p:sp>
        <p:nvSpPr>
          <p:cNvPr id="7" name="Slide Number Placeholder 6"/>
          <p:cNvSpPr>
            <a:spLocks noGrp="1"/>
          </p:cNvSpPr>
          <p:nvPr>
            <p:ph type="sldNum" sz="quarter" idx="12"/>
          </p:nvPr>
        </p:nvSpPr>
        <p:spPr/>
        <p:txBody>
          <a:bodyPr/>
          <a:lstStyle/>
          <a:p>
            <a:fld id="{CD20AB69-5521-417B-BCCC-3F434FD768DB}" type="slidenum">
              <a:rPr lang="en-US" smtClean="0">
                <a:solidFill>
                  <a:srgbClr val="675E47"/>
                </a:solidFill>
              </a:rPr>
              <a:pPr/>
              <a:t>‹#›</a:t>
            </a:fld>
            <a:endParaRPr lang="en-US" dirty="0">
              <a:solidFill>
                <a:srgbClr val="675E47"/>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48978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5D3745B-724A-430D-AEF3-85840FE3CA77}" type="datetimeFigureOut">
              <a:rPr lang="en-US" smtClean="0">
                <a:solidFill>
                  <a:srgbClr val="675E47"/>
                </a:solidFill>
              </a:rPr>
              <a:pPr/>
              <a:t>4/7/2014</a:t>
            </a:fld>
            <a:endParaRPr lang="en-US" dirty="0">
              <a:solidFill>
                <a:srgbClr val="675E47"/>
              </a:solidFill>
            </a:endParaRPr>
          </a:p>
        </p:txBody>
      </p:sp>
      <p:sp>
        <p:nvSpPr>
          <p:cNvPr id="8" name="Footer Placeholder 7"/>
          <p:cNvSpPr>
            <a:spLocks noGrp="1"/>
          </p:cNvSpPr>
          <p:nvPr>
            <p:ph type="ftr" sz="quarter" idx="11"/>
          </p:nvPr>
        </p:nvSpPr>
        <p:spPr/>
        <p:txBody>
          <a:bodyPr/>
          <a:lstStyle/>
          <a:p>
            <a:endParaRPr lang="en-US" dirty="0">
              <a:solidFill>
                <a:srgbClr val="675E47"/>
              </a:solidFill>
            </a:endParaRPr>
          </a:p>
        </p:txBody>
      </p:sp>
      <p:sp>
        <p:nvSpPr>
          <p:cNvPr id="9" name="Slide Number Placeholder 8"/>
          <p:cNvSpPr>
            <a:spLocks noGrp="1"/>
          </p:cNvSpPr>
          <p:nvPr>
            <p:ph type="sldNum" sz="quarter" idx="12"/>
          </p:nvPr>
        </p:nvSpPr>
        <p:spPr/>
        <p:txBody>
          <a:bodyPr/>
          <a:lstStyle/>
          <a:p>
            <a:fld id="{CD20AB69-5521-417B-BCCC-3F434FD768DB}" type="slidenum">
              <a:rPr lang="en-US" smtClean="0">
                <a:solidFill>
                  <a:srgbClr val="675E47"/>
                </a:solidFill>
              </a:rPr>
              <a:pPr/>
              <a:t>‹#›</a:t>
            </a:fld>
            <a:endParaRPr lang="en-US" dirty="0">
              <a:solidFill>
                <a:srgbClr val="675E47"/>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26703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5D3745B-724A-430D-AEF3-85840FE3CA77}" type="datetimeFigureOut">
              <a:rPr lang="en-US" smtClean="0">
                <a:solidFill>
                  <a:srgbClr val="675E47"/>
                </a:solidFill>
              </a:rPr>
              <a:pPr/>
              <a:t>4/7/2014</a:t>
            </a:fld>
            <a:endParaRPr lang="en-US" dirty="0">
              <a:solidFill>
                <a:srgbClr val="675E47"/>
              </a:solidFill>
            </a:endParaRPr>
          </a:p>
        </p:txBody>
      </p:sp>
      <p:sp>
        <p:nvSpPr>
          <p:cNvPr id="4" name="Footer Placeholder 3"/>
          <p:cNvSpPr>
            <a:spLocks noGrp="1"/>
          </p:cNvSpPr>
          <p:nvPr>
            <p:ph type="ftr" sz="quarter" idx="11"/>
          </p:nvPr>
        </p:nvSpPr>
        <p:spPr/>
        <p:txBody>
          <a:bodyPr/>
          <a:lstStyle/>
          <a:p>
            <a:endParaRPr lang="en-US" dirty="0">
              <a:solidFill>
                <a:srgbClr val="675E47"/>
              </a:solidFill>
            </a:endParaRPr>
          </a:p>
        </p:txBody>
      </p:sp>
      <p:sp>
        <p:nvSpPr>
          <p:cNvPr id="5" name="Slide Number Placeholder 4"/>
          <p:cNvSpPr>
            <a:spLocks noGrp="1"/>
          </p:cNvSpPr>
          <p:nvPr>
            <p:ph type="sldNum" sz="quarter" idx="12"/>
          </p:nvPr>
        </p:nvSpPr>
        <p:spPr/>
        <p:txBody>
          <a:bodyPr/>
          <a:lstStyle/>
          <a:p>
            <a:fld id="{CD20AB69-5521-417B-BCCC-3F434FD768DB}" type="slidenum">
              <a:rPr lang="en-US" smtClean="0">
                <a:solidFill>
                  <a:srgbClr val="675E47"/>
                </a:solidFill>
              </a:rPr>
              <a:pPr/>
              <a:t>‹#›</a:t>
            </a:fld>
            <a:endParaRPr lang="en-US" dirty="0">
              <a:solidFill>
                <a:srgbClr val="675E47"/>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35112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Date Placeholder 1"/>
          <p:cNvSpPr>
            <a:spLocks noGrp="1"/>
          </p:cNvSpPr>
          <p:nvPr>
            <p:ph type="dt" sz="half" idx="10"/>
          </p:nvPr>
        </p:nvSpPr>
        <p:spPr/>
        <p:txBody>
          <a:bodyPr/>
          <a:lstStyle/>
          <a:p>
            <a:fld id="{85D3745B-724A-430D-AEF3-85840FE3CA77}" type="datetimeFigureOut">
              <a:rPr lang="en-US" smtClean="0">
                <a:solidFill>
                  <a:srgbClr val="675E47"/>
                </a:solidFill>
              </a:rPr>
              <a:pPr/>
              <a:t>4/7/2014</a:t>
            </a:fld>
            <a:endParaRPr lang="en-US" dirty="0">
              <a:solidFill>
                <a:srgbClr val="675E47"/>
              </a:solidFill>
            </a:endParaRPr>
          </a:p>
        </p:txBody>
      </p:sp>
      <p:sp>
        <p:nvSpPr>
          <p:cNvPr id="3" name="Footer Placeholder 2"/>
          <p:cNvSpPr>
            <a:spLocks noGrp="1"/>
          </p:cNvSpPr>
          <p:nvPr>
            <p:ph type="ftr" sz="quarter" idx="11"/>
          </p:nvPr>
        </p:nvSpPr>
        <p:spPr/>
        <p:txBody>
          <a:bodyPr/>
          <a:lstStyle/>
          <a:p>
            <a:endParaRPr lang="en-US" dirty="0">
              <a:solidFill>
                <a:srgbClr val="675E47"/>
              </a:solidFill>
            </a:endParaRPr>
          </a:p>
        </p:txBody>
      </p:sp>
      <p:sp>
        <p:nvSpPr>
          <p:cNvPr id="4" name="Slide Number Placeholder 3"/>
          <p:cNvSpPr>
            <a:spLocks noGrp="1"/>
          </p:cNvSpPr>
          <p:nvPr>
            <p:ph type="sldNum" sz="quarter" idx="12"/>
          </p:nvPr>
        </p:nvSpPr>
        <p:spPr/>
        <p:txBody>
          <a:bodyPr/>
          <a:lstStyle/>
          <a:p>
            <a:fld id="{CD20AB69-5521-417B-BCCC-3F434FD768DB}" type="slidenum">
              <a:rPr lang="en-US" smtClean="0">
                <a:solidFill>
                  <a:srgbClr val="675E47"/>
                </a:solidFill>
              </a:rPr>
              <a:pPr/>
              <a:t>‹#›</a:t>
            </a:fld>
            <a:endParaRPr lang="en-US" dirty="0">
              <a:solidFill>
                <a:srgbClr val="675E47"/>
              </a:solidFill>
            </a:endParaRPr>
          </a:p>
        </p:txBody>
      </p:sp>
    </p:spTree>
    <p:extLst>
      <p:ext uri="{BB962C8B-B14F-4D97-AF65-F5344CB8AC3E}">
        <p14:creationId xmlns:p14="http://schemas.microsoft.com/office/powerpoint/2010/main" val="2696472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D3745B-724A-430D-AEF3-85840FE3CA77}" type="datetimeFigureOut">
              <a:rPr lang="en-US" smtClean="0">
                <a:solidFill>
                  <a:srgbClr val="675E47"/>
                </a:solidFill>
              </a:rPr>
              <a:pPr/>
              <a:t>4/7/2014</a:t>
            </a:fld>
            <a:endParaRPr lang="en-US" dirty="0">
              <a:solidFill>
                <a:srgbClr val="675E47"/>
              </a:solidFill>
            </a:endParaRPr>
          </a:p>
        </p:txBody>
      </p:sp>
      <p:sp>
        <p:nvSpPr>
          <p:cNvPr id="6" name="Footer Placeholder 5"/>
          <p:cNvSpPr>
            <a:spLocks noGrp="1"/>
          </p:cNvSpPr>
          <p:nvPr>
            <p:ph type="ftr" sz="quarter" idx="11"/>
          </p:nvPr>
        </p:nvSpPr>
        <p:spPr/>
        <p:txBody>
          <a:bodyPr/>
          <a:lstStyle/>
          <a:p>
            <a:endParaRPr lang="en-US" dirty="0">
              <a:solidFill>
                <a:srgbClr val="675E47"/>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CD20AB69-5521-417B-BCCC-3F434FD768DB}"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370943260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D3745B-724A-430D-AEF3-85840FE3CA77}" type="datetimeFigureOut">
              <a:rPr lang="en-US" smtClean="0">
                <a:solidFill>
                  <a:srgbClr val="DFDCB7"/>
                </a:solidFill>
              </a:rPr>
              <a:pPr/>
              <a:t>4/7/2014</a:t>
            </a:fld>
            <a:endParaRPr lang="en-US" dirty="0">
              <a:solidFill>
                <a:srgbClr val="DFDCB7"/>
              </a:solidFill>
            </a:endParaRPr>
          </a:p>
        </p:txBody>
      </p:sp>
      <p:sp>
        <p:nvSpPr>
          <p:cNvPr id="6" name="Footer Placeholder 5"/>
          <p:cNvSpPr>
            <a:spLocks noGrp="1"/>
          </p:cNvSpPr>
          <p:nvPr>
            <p:ph type="ftr" sz="quarter" idx="11"/>
          </p:nvPr>
        </p:nvSpPr>
        <p:spPr/>
        <p:txBody>
          <a:bodyPr/>
          <a:lstStyle/>
          <a:p>
            <a:endParaRPr lang="en-US" dirty="0">
              <a:solidFill>
                <a:srgbClr val="DFDCB7"/>
              </a:solidFill>
            </a:endParaRPr>
          </a:p>
        </p:txBody>
      </p:sp>
      <p:sp>
        <p:nvSpPr>
          <p:cNvPr id="7" name="Slide Number Placeholder 6"/>
          <p:cNvSpPr>
            <a:spLocks noGrp="1"/>
          </p:cNvSpPr>
          <p:nvPr>
            <p:ph type="sldNum" sz="quarter" idx="12"/>
          </p:nvPr>
        </p:nvSpPr>
        <p:spPr/>
        <p:txBody>
          <a:bodyPr/>
          <a:lstStyle/>
          <a:p>
            <a:fld id="{CD20AB69-5521-417B-BCCC-3F434FD768DB}" type="slidenum">
              <a:rPr lang="en-US" smtClean="0">
                <a:solidFill>
                  <a:srgbClr val="DFDCB7"/>
                </a:solidFill>
              </a:rPr>
              <a:pPr/>
              <a:t>‹#›</a:t>
            </a:fld>
            <a:endParaRPr lang="en-US" dirty="0">
              <a:solidFill>
                <a:srgbClr val="DFDCB7"/>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1130934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85D3745B-724A-430D-AEF3-85840FE3CA77}" type="datetimeFigureOut">
              <a:rPr lang="en-US" smtClean="0">
                <a:solidFill>
                  <a:srgbClr val="675E47"/>
                </a:solidFill>
              </a:rPr>
              <a:pPr/>
              <a:t>4/7/2014</a:t>
            </a:fld>
            <a:endParaRPr lang="en-US" dirty="0">
              <a:solidFill>
                <a:srgbClr val="675E47"/>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solidFill>
                <a:srgbClr val="675E47"/>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CD20AB69-5521-417B-BCCC-3F434FD768DB}" type="slidenum">
              <a:rPr lang="en-US" smtClean="0">
                <a:solidFill>
                  <a:srgbClr val="675E47"/>
                </a:solidFill>
              </a:rPr>
              <a:pPr/>
              <a:t>‹#›</a:t>
            </a:fld>
            <a:endParaRPr lang="en-US" dirty="0">
              <a:solidFill>
                <a:srgbClr val="675E47"/>
              </a:solidFill>
            </a:endParaRPr>
          </a:p>
        </p:txBody>
      </p:sp>
    </p:spTree>
    <p:extLst>
      <p:ext uri="{BB962C8B-B14F-4D97-AF65-F5344CB8AC3E}">
        <p14:creationId xmlns:p14="http://schemas.microsoft.com/office/powerpoint/2010/main" val="33736234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www.history.com/topics/industrial-revolution/videos/the-industrial-revolit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24844747"/>
              </p:ext>
            </p:extLst>
          </p:nvPr>
        </p:nvGraphicFramePr>
        <p:xfrm>
          <a:off x="381000" y="1719263"/>
          <a:ext cx="8407401" cy="4577080"/>
        </p:xfrm>
        <a:graphic>
          <a:graphicData uri="http://schemas.openxmlformats.org/drawingml/2006/table">
            <a:tbl>
              <a:tblPr firstRow="1" bandRow="1">
                <a:tableStyleId>{5C22544A-7EE6-4342-B048-85BDC9FD1C3A}</a:tableStyleId>
              </a:tblPr>
              <a:tblGrid>
                <a:gridCol w="2802467"/>
                <a:gridCol w="2802467"/>
                <a:gridCol w="2802467"/>
              </a:tblGrid>
              <a:tr h="370840">
                <a:tc>
                  <a:txBody>
                    <a:bodyPr/>
                    <a:lstStyle/>
                    <a:p>
                      <a:r>
                        <a:rPr lang="en-US" dirty="0" smtClean="0"/>
                        <a:t>Know</a:t>
                      </a:r>
                      <a:endParaRPr lang="en-US" dirty="0"/>
                    </a:p>
                  </a:txBody>
                  <a:tcPr/>
                </a:tc>
                <a:tc>
                  <a:txBody>
                    <a:bodyPr/>
                    <a:lstStyle/>
                    <a:p>
                      <a:r>
                        <a:rPr lang="en-US" dirty="0" smtClean="0"/>
                        <a:t>Want </a:t>
                      </a:r>
                      <a:r>
                        <a:rPr lang="en-US" baseline="0" dirty="0" smtClean="0"/>
                        <a:t> to Know </a:t>
                      </a:r>
                      <a:endParaRPr lang="en-US" dirty="0"/>
                    </a:p>
                  </a:txBody>
                  <a:tcPr/>
                </a:tc>
                <a:tc>
                  <a:txBody>
                    <a:bodyPr/>
                    <a:lstStyle/>
                    <a:p>
                      <a:r>
                        <a:rPr lang="en-US" dirty="0" smtClean="0"/>
                        <a:t>Learned </a:t>
                      </a:r>
                      <a:endParaRPr lang="en-US" dirty="0"/>
                    </a:p>
                  </a:txBody>
                  <a:tcPr/>
                </a:tc>
              </a:tr>
              <a:tr h="370840">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a:p>
                  </a:txBody>
                  <a:tcPr/>
                </a:tc>
                <a:tc>
                  <a:txBody>
                    <a:bodyPr/>
                    <a:lstStyle/>
                    <a:p>
                      <a:endParaRPr lang="en-US" dirty="0"/>
                    </a:p>
                  </a:txBody>
                  <a:tcPr/>
                </a:tc>
              </a:tr>
            </a:tbl>
          </a:graphicData>
        </a:graphic>
      </p:graphicFrame>
      <p:sp>
        <p:nvSpPr>
          <p:cNvPr id="3" name="Title 2"/>
          <p:cNvSpPr>
            <a:spLocks noGrp="1"/>
          </p:cNvSpPr>
          <p:nvPr>
            <p:ph type="title"/>
          </p:nvPr>
        </p:nvSpPr>
        <p:spPr/>
        <p:txBody>
          <a:bodyPr/>
          <a:lstStyle/>
          <a:p>
            <a:r>
              <a:rPr lang="en-US" dirty="0" smtClean="0"/>
              <a:t>The Industrial revolution</a:t>
            </a:r>
            <a:endParaRPr lang="en-US" dirty="0"/>
          </a:p>
        </p:txBody>
      </p:sp>
    </p:spTree>
    <p:extLst>
      <p:ext uri="{BB962C8B-B14F-4D97-AF65-F5344CB8AC3E}">
        <p14:creationId xmlns:p14="http://schemas.microsoft.com/office/powerpoint/2010/main" val="1304739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229600" cy="914400"/>
          </a:xfrm>
        </p:spPr>
        <p:txBody>
          <a:bodyPr/>
          <a:lstStyle/>
          <a:p>
            <a:r>
              <a:rPr lang="en-US" dirty="0" smtClean="0"/>
              <a:t>Effects of the Industrial Revolution</a:t>
            </a:r>
            <a:endParaRPr lang="en-US" dirty="0"/>
          </a:p>
        </p:txBody>
      </p:sp>
      <p:sp>
        <p:nvSpPr>
          <p:cNvPr id="3" name="Content Placeholder 2"/>
          <p:cNvSpPr>
            <a:spLocks noGrp="1"/>
          </p:cNvSpPr>
          <p:nvPr>
            <p:ph idx="1"/>
          </p:nvPr>
        </p:nvSpPr>
        <p:spPr>
          <a:xfrm>
            <a:off x="381000" y="1828800"/>
            <a:ext cx="4783183" cy="4865164"/>
          </a:xfrm>
        </p:spPr>
        <p:txBody>
          <a:bodyPr>
            <a:normAutofit/>
          </a:bodyPr>
          <a:lstStyle/>
          <a:p>
            <a:pPr marL="914400" lvl="1" indent="-457200">
              <a:buAutoNum type="arabicPeriod"/>
            </a:pPr>
            <a:r>
              <a:rPr lang="en-US" sz="3600" dirty="0" smtClean="0"/>
              <a:t>Rapid urbanization</a:t>
            </a:r>
          </a:p>
          <a:p>
            <a:pPr marL="1188720" lvl="2" indent="-457200">
              <a:buAutoNum type="arabicPeriod"/>
            </a:pPr>
            <a:r>
              <a:rPr lang="en-US" sz="2800" dirty="0" smtClean="0"/>
              <a:t>Overcrowded </a:t>
            </a:r>
            <a:r>
              <a:rPr lang="en-US" sz="2800" dirty="0"/>
              <a:t>cities </a:t>
            </a:r>
            <a:endParaRPr lang="en-US" sz="2800" dirty="0" smtClean="0"/>
          </a:p>
          <a:p>
            <a:pPr marL="1188720" lvl="2" indent="-457200">
              <a:buAutoNum type="arabicPeriod"/>
            </a:pPr>
            <a:r>
              <a:rPr lang="en-US" sz="2800" dirty="0" smtClean="0"/>
              <a:t>Bad sanitation (health conditions)</a:t>
            </a:r>
          </a:p>
          <a:p>
            <a:pPr marL="1188720" lvl="2" indent="-457200">
              <a:buAutoNum type="arabicPeriod"/>
            </a:pPr>
            <a:r>
              <a:rPr lang="en-US" sz="2800" dirty="0" smtClean="0"/>
              <a:t>Crime rates </a:t>
            </a:r>
            <a:endParaRPr lang="en-US" sz="2800" dirty="0"/>
          </a:p>
          <a:p>
            <a:pPr marL="45720" indent="0">
              <a:buNone/>
            </a:pPr>
            <a:endParaRPr lang="en-US" dirty="0"/>
          </a:p>
        </p:txBody>
      </p:sp>
      <p:pic>
        <p:nvPicPr>
          <p:cNvPr id="7170" name="Picture 2" descr="http://explorepahistory.com/images/ExplorePAHistory-a0j5g2-a_349.jpg"/>
          <p:cNvPicPr>
            <a:picLocks noChangeAspect="1" noChangeArrowheads="1"/>
          </p:cNvPicPr>
          <p:nvPr/>
        </p:nvPicPr>
        <p:blipFill rotWithShape="1">
          <a:blip r:embed="rId2">
            <a:extLst>
              <a:ext uri="{28A0092B-C50C-407E-A947-70E740481C1C}">
                <a14:useLocalDpi xmlns:a14="http://schemas.microsoft.com/office/drawing/2010/main" val="0"/>
              </a:ext>
            </a:extLst>
          </a:blip>
          <a:srcRect l="8004"/>
          <a:stretch/>
        </p:blipFill>
        <p:spPr bwMode="auto">
          <a:xfrm>
            <a:off x="5545184" y="1524000"/>
            <a:ext cx="3359736" cy="2209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ps.ablongman.com/wps/media/objects/25/26060/images/div0065.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7762" y="4114800"/>
            <a:ext cx="3054580" cy="242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64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457200"/>
            <a:ext cx="6019800" cy="914400"/>
          </a:xfrm>
        </p:spPr>
        <p:txBody>
          <a:bodyPr>
            <a:normAutofit fontScale="90000"/>
          </a:bodyPr>
          <a:lstStyle/>
          <a:p>
            <a:r>
              <a:rPr lang="en-US" dirty="0" smtClean="0"/>
              <a:t>Effects of the Industrial Revolution</a:t>
            </a:r>
            <a:endParaRPr lang="en-US" dirty="0"/>
          </a:p>
        </p:txBody>
      </p:sp>
      <p:sp>
        <p:nvSpPr>
          <p:cNvPr id="3" name="Content Placeholder 2"/>
          <p:cNvSpPr>
            <a:spLocks noGrp="1"/>
          </p:cNvSpPr>
          <p:nvPr>
            <p:ph idx="1"/>
          </p:nvPr>
        </p:nvSpPr>
        <p:spPr>
          <a:xfrm>
            <a:off x="3962400" y="1295400"/>
            <a:ext cx="5029200" cy="5410200"/>
          </a:xfrm>
        </p:spPr>
        <p:txBody>
          <a:bodyPr>
            <a:noAutofit/>
          </a:bodyPr>
          <a:lstStyle/>
          <a:p>
            <a:pPr marL="457200" lvl="1" indent="0">
              <a:buNone/>
            </a:pPr>
            <a:endParaRPr lang="en-US" sz="2200" dirty="0" smtClean="0"/>
          </a:p>
          <a:p>
            <a:pPr marL="457200" lvl="1" indent="0">
              <a:buNone/>
            </a:pPr>
            <a:endParaRPr lang="en-US" sz="3200" b="1" dirty="0"/>
          </a:p>
          <a:p>
            <a:pPr marL="457200" lvl="1" indent="0">
              <a:buNone/>
            </a:pPr>
            <a:r>
              <a:rPr lang="en-US" sz="3200" b="1" dirty="0" smtClean="0"/>
              <a:t>2. Factories</a:t>
            </a:r>
          </a:p>
          <a:p>
            <a:pPr marL="457200" lvl="1" indent="0">
              <a:buNone/>
            </a:pPr>
            <a:r>
              <a:rPr lang="en-US" sz="3200" b="1" dirty="0"/>
              <a:t>	</a:t>
            </a:r>
            <a:r>
              <a:rPr lang="en-US" sz="3200" b="1" dirty="0" smtClean="0"/>
              <a:t>-Bad conditions for workers </a:t>
            </a:r>
            <a:r>
              <a:rPr lang="en-US" sz="3200" b="1" dirty="0" smtClean="0">
                <a:sym typeface="Wingdings" pitchFamily="2" charset="2"/>
              </a:rPr>
              <a:t>Unions</a:t>
            </a:r>
            <a:endParaRPr lang="en-US" sz="3200" b="1" dirty="0" smtClean="0"/>
          </a:p>
          <a:p>
            <a:endParaRPr lang="en-US" sz="2200" dirty="0"/>
          </a:p>
        </p:txBody>
      </p:sp>
      <p:pic>
        <p:nvPicPr>
          <p:cNvPr id="8194" name="Picture 2" descr="http://www.makingthemodernworld.org.uk/stories/the_second_industrial_revolution/05.ST.01/img/IM.1049_z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0"/>
            <a:ext cx="3882487" cy="3048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britlitwiki.wikispaces.com/file/view/boysinfactory.jpg/34294847/boysinfacto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73" y="1158766"/>
            <a:ext cx="341194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10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914400"/>
          </a:xfrm>
        </p:spPr>
        <p:txBody>
          <a:bodyPr/>
          <a:lstStyle/>
          <a:p>
            <a:r>
              <a:rPr lang="en-US" dirty="0" smtClean="0"/>
              <a:t>Effects of the Industrial Revolution</a:t>
            </a:r>
            <a:endParaRPr lang="en-US" dirty="0"/>
          </a:p>
        </p:txBody>
      </p:sp>
      <p:sp>
        <p:nvSpPr>
          <p:cNvPr id="3" name="Content Placeholder 2"/>
          <p:cNvSpPr>
            <a:spLocks noGrp="1"/>
          </p:cNvSpPr>
          <p:nvPr>
            <p:ph idx="1"/>
          </p:nvPr>
        </p:nvSpPr>
        <p:spPr>
          <a:xfrm>
            <a:off x="304800" y="1905000"/>
            <a:ext cx="4800600" cy="3611563"/>
          </a:xfrm>
        </p:spPr>
        <p:txBody>
          <a:bodyPr>
            <a:noAutofit/>
          </a:bodyPr>
          <a:lstStyle/>
          <a:p>
            <a:pPr marL="0" lvl="1" indent="0">
              <a:buClrTx/>
              <a:buNone/>
            </a:pPr>
            <a:r>
              <a:rPr lang="en-US" sz="3200" b="1" dirty="0" smtClean="0"/>
              <a:t>3. Environmental Degradation (pollution)</a:t>
            </a:r>
            <a:br>
              <a:rPr lang="en-US" sz="3200" b="1" dirty="0" smtClean="0"/>
            </a:br>
            <a:endParaRPr lang="en-US" sz="3200" b="1" dirty="0" smtClean="0"/>
          </a:p>
          <a:p>
            <a:pPr marL="45720" indent="0">
              <a:buNone/>
            </a:pPr>
            <a:endParaRPr lang="en-US" sz="2400" dirty="0"/>
          </a:p>
        </p:txBody>
      </p:sp>
      <p:pic>
        <p:nvPicPr>
          <p:cNvPr id="9220" name="Picture 4" descr="http://webs.rps205.com/departments/TAH/images/328E8736AF934300A1C250E38E2E8C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124200"/>
            <a:ext cx="3235718" cy="3448594"/>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t0.gstatic.com/images?q=tbn:ANd9GcT0Kd55i7i-qJGr2_GDhp-scW_gwXOwkHT9u5Jx0-jW7-EqX_vQVw&amp;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447800"/>
            <a:ext cx="3276600" cy="2498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59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what </a:t>
            </a:r>
            <a:r>
              <a:rPr lang="en-US" sz="3000" dirty="0" smtClean="0"/>
              <a:t>family members </a:t>
            </a:r>
            <a:br>
              <a:rPr lang="en-US" sz="3000" dirty="0" smtClean="0"/>
            </a:br>
            <a:r>
              <a:rPr lang="en-US" sz="3000" dirty="0" smtClean="0"/>
              <a:t>were working in a lower class family?</a:t>
            </a:r>
            <a:endParaRPr lang="en-US" sz="3000" dirty="0"/>
          </a:p>
        </p:txBody>
      </p:sp>
      <p:sp>
        <p:nvSpPr>
          <p:cNvPr id="4" name="Content Placeholder 2"/>
          <p:cNvSpPr>
            <a:spLocks noGrp="1"/>
          </p:cNvSpPr>
          <p:nvPr>
            <p:ph sz="half" idx="1"/>
          </p:nvPr>
        </p:nvSpPr>
        <p:spPr>
          <a:xfrm>
            <a:off x="-13125" y="1828800"/>
            <a:ext cx="4800600" cy="5181600"/>
          </a:xfrm>
        </p:spPr>
        <p:txBody>
          <a:bodyPr>
            <a:normAutofit fontScale="40000" lnSpcReduction="20000"/>
          </a:bodyPr>
          <a:lstStyle/>
          <a:p>
            <a:r>
              <a:rPr lang="en-US" sz="4600" dirty="0" smtClean="0"/>
              <a:t>“I </a:t>
            </a:r>
            <a:r>
              <a:rPr lang="en-US" sz="4600" cap="small" dirty="0"/>
              <a:t>visited </a:t>
            </a:r>
            <a:r>
              <a:rPr lang="en-US" sz="4600" dirty="0"/>
              <a:t>the corporate factory establishment at Waltham within a few miles of </a:t>
            </a:r>
            <a:r>
              <a:rPr lang="en-US" sz="4600" dirty="0" smtClean="0"/>
              <a:t>Boston. </a:t>
            </a:r>
            <a:r>
              <a:rPr lang="en-US" sz="4600" dirty="0"/>
              <a:t>The establishment is for the spinning and weaving of cotton </a:t>
            </a:r>
            <a:r>
              <a:rPr lang="en-US" sz="4600" dirty="0" smtClean="0"/>
              <a:t>alone. </a:t>
            </a:r>
            <a:r>
              <a:rPr lang="en-US" sz="4600" dirty="0"/>
              <a:t>Five hundred persons were employed at the time of my visit. The girls earn two, and sometimes three, dollars a week, be­sides their board. The little children earn one dollar a week. Most of the girls live in the houses provided by the corporation, which accommodate from six to eight </a:t>
            </a:r>
            <a:r>
              <a:rPr lang="en-US" sz="4600" dirty="0" smtClean="0"/>
              <a:t>each…</a:t>
            </a:r>
            <a:r>
              <a:rPr lang="en-US" sz="4600" dirty="0"/>
              <a:t>Some have thus cleared off mort­gages from their fathers' farms; others have educated the hope of the family at </a:t>
            </a:r>
            <a:r>
              <a:rPr lang="en-US" sz="4600" dirty="0" smtClean="0"/>
              <a:t>college…”</a:t>
            </a:r>
          </a:p>
          <a:p>
            <a:pPr lvl="1"/>
            <a:r>
              <a:rPr lang="en-US" sz="3400" dirty="0" smtClean="0"/>
              <a:t> </a:t>
            </a:r>
            <a:r>
              <a:rPr lang="en-US" sz="3400" i="1" dirty="0" smtClean="0"/>
              <a:t>(</a:t>
            </a:r>
            <a:r>
              <a:rPr lang="en-US" sz="3400" i="1" dirty="0"/>
              <a:t>Harriet </a:t>
            </a:r>
            <a:r>
              <a:rPr lang="en-US" sz="3400" i="1" dirty="0" smtClean="0"/>
              <a:t>Martineau, an English writer, visits shoe and cotton mills in New England, 1834)</a:t>
            </a:r>
            <a:endParaRPr lang="en-US" sz="3400" i="1" dirty="0"/>
          </a:p>
          <a:p>
            <a:endParaRPr lang="en-US" dirty="0"/>
          </a:p>
        </p:txBody>
      </p:sp>
      <p:sp>
        <p:nvSpPr>
          <p:cNvPr id="5" name="Content Placeholder 3"/>
          <p:cNvSpPr txBox="1">
            <a:spLocks/>
          </p:cNvSpPr>
          <p:nvPr/>
        </p:nvSpPr>
        <p:spPr>
          <a:xfrm>
            <a:off x="4545227" y="1676400"/>
            <a:ext cx="3760573" cy="5029200"/>
          </a:xfrm>
          <a:prstGeom prst="rect">
            <a:avLst/>
          </a:prstGeom>
        </p:spPr>
        <p:txBody>
          <a:bodyPr>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1600" dirty="0" smtClean="0"/>
              <a:t>Dennis </a:t>
            </a:r>
            <a:r>
              <a:rPr lang="en-US" sz="1600" dirty="0" err="1" smtClean="0"/>
              <a:t>Rier</a:t>
            </a:r>
            <a:r>
              <a:rPr lang="en-US" sz="1600" dirty="0" smtClean="0"/>
              <a:t> of Newbury Port has this day engaged to come with his family to work in our factory on the following conditions. He is to be here about the 20th of next month [January 1815] and is to have the following wages per week:</a:t>
            </a:r>
          </a:p>
          <a:p>
            <a:pPr lvl="1"/>
            <a:r>
              <a:rPr lang="en-US" sz="1600" dirty="0" smtClean="0"/>
              <a:t>Himself $5.00</a:t>
            </a:r>
          </a:p>
          <a:p>
            <a:pPr lvl="1"/>
            <a:r>
              <a:rPr lang="en-US" sz="1600" dirty="0" smtClean="0"/>
              <a:t>His son Robert </a:t>
            </a:r>
            <a:r>
              <a:rPr lang="en-US" sz="1600" dirty="0" err="1" smtClean="0"/>
              <a:t>Rier</a:t>
            </a:r>
            <a:r>
              <a:rPr lang="en-US" sz="1600" dirty="0" smtClean="0"/>
              <a:t>, 10 years of age .83</a:t>
            </a:r>
          </a:p>
          <a:p>
            <a:pPr lvl="1"/>
            <a:r>
              <a:rPr lang="en-US" sz="1600" dirty="0" smtClean="0"/>
              <a:t>Daughter Mary, 12 years of age 1.25</a:t>
            </a:r>
          </a:p>
          <a:p>
            <a:pPr lvl="1"/>
            <a:r>
              <a:rPr lang="en-US" sz="1600" dirty="0" smtClean="0"/>
              <a:t>Son William, 13 years of age 1.50</a:t>
            </a:r>
          </a:p>
          <a:p>
            <a:pPr lvl="1"/>
            <a:r>
              <a:rPr lang="en-US" sz="1600" dirty="0" smtClean="0"/>
              <a:t>Son Michael, 16 years of age </a:t>
            </a:r>
            <a:r>
              <a:rPr lang="en-US" sz="1600" u="sng" dirty="0" smtClean="0"/>
              <a:t>2.00</a:t>
            </a:r>
            <a:endParaRPr lang="en-US" sz="1600" dirty="0" smtClean="0"/>
          </a:p>
          <a:p>
            <a:r>
              <a:rPr lang="en-US" sz="1600" dirty="0" smtClean="0"/>
              <a:t>			10.58</a:t>
            </a:r>
          </a:p>
          <a:p>
            <a:endParaRPr lang="en-US" sz="1500" dirty="0" smtClean="0"/>
          </a:p>
          <a:p>
            <a:r>
              <a:rPr lang="en-US" sz="700" dirty="0" smtClean="0"/>
              <a:t>Family labor force in the Slater factory, 1813</a:t>
            </a:r>
          </a:p>
          <a:p>
            <a:pPr lvl="1"/>
            <a:r>
              <a:rPr lang="en-US" sz="700" dirty="0" smtClean="0"/>
              <a:t>List extracted from Time Books for 1813 in Cotton Mills, 1813-1816, Slater and Tiffany, Cotton, Slater Papers,</a:t>
            </a:r>
            <a:endParaRPr lang="en-US" sz="700" dirty="0"/>
          </a:p>
        </p:txBody>
      </p:sp>
    </p:spTree>
    <p:extLst>
      <p:ext uri="{BB962C8B-B14F-4D97-AF65-F5344CB8AC3E}">
        <p14:creationId xmlns:p14="http://schemas.microsoft.com/office/powerpoint/2010/main" val="753465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85800"/>
            <a:ext cx="5943600" cy="1143000"/>
          </a:xfrm>
        </p:spPr>
        <p:txBody>
          <a:bodyPr>
            <a:normAutofit fontScale="90000"/>
          </a:bodyPr>
          <a:lstStyle/>
          <a:p>
            <a:r>
              <a:rPr lang="en-US" dirty="0" smtClean="0"/>
              <a:t>Effects of the Industrial Revolution</a:t>
            </a:r>
            <a:r>
              <a:rPr lang="en-US" dirty="0"/>
              <a:t/>
            </a:r>
            <a:br>
              <a:rPr lang="en-US" dirty="0"/>
            </a:br>
            <a:endParaRPr lang="en-US" dirty="0"/>
          </a:p>
        </p:txBody>
      </p:sp>
      <p:sp>
        <p:nvSpPr>
          <p:cNvPr id="3" name="Content Placeholder 2"/>
          <p:cNvSpPr>
            <a:spLocks noGrp="1"/>
          </p:cNvSpPr>
          <p:nvPr>
            <p:ph idx="1"/>
          </p:nvPr>
        </p:nvSpPr>
        <p:spPr>
          <a:xfrm>
            <a:off x="609600" y="2209800"/>
            <a:ext cx="5181600" cy="4191000"/>
          </a:xfrm>
        </p:spPr>
        <p:txBody>
          <a:bodyPr>
            <a:normAutofit/>
          </a:bodyPr>
          <a:lstStyle/>
          <a:p>
            <a:pPr marL="0" lvl="0" indent="0">
              <a:buNone/>
            </a:pPr>
            <a:r>
              <a:rPr lang="en-US" sz="3200" b="1" dirty="0" smtClean="0"/>
              <a:t>4. Feminist Movements</a:t>
            </a:r>
          </a:p>
          <a:p>
            <a:pPr marL="45720" indent="0">
              <a:buNone/>
            </a:pPr>
            <a:endParaRPr lang="en-US" dirty="0"/>
          </a:p>
        </p:txBody>
      </p:sp>
      <p:pic>
        <p:nvPicPr>
          <p:cNvPr id="11266" name="Picture 2" descr="http://eh.net/files/graphics/encyclopedia/burnette.women.workers.britian.figur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3782" y="859014"/>
            <a:ext cx="3307080" cy="226820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zipline.files.wordpress.com/2008/09/suffragett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276600"/>
            <a:ext cx="2956292" cy="3325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7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3200" dirty="0" smtClean="0"/>
              <a:t>5. The Slave Trade becomes more prevalent. </a:t>
            </a:r>
            <a:endParaRPr lang="en-US" sz="3200" dirty="0"/>
          </a:p>
        </p:txBody>
      </p:sp>
      <p:sp>
        <p:nvSpPr>
          <p:cNvPr id="3" name="Title 2"/>
          <p:cNvSpPr>
            <a:spLocks noGrp="1"/>
          </p:cNvSpPr>
          <p:nvPr>
            <p:ph type="title"/>
          </p:nvPr>
        </p:nvSpPr>
        <p:spPr/>
        <p:txBody>
          <a:bodyPr/>
          <a:lstStyle/>
          <a:p>
            <a:r>
              <a:rPr lang="en-US" dirty="0" smtClean="0"/>
              <a:t>EFFECTS OF THE INDUSTRIAL REVOLUTION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352800"/>
            <a:ext cx="3911859"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7860" y="2514600"/>
            <a:ext cx="2390775" cy="349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5399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3200" dirty="0" smtClean="0"/>
              <a:t>6. International Economic Divisions (Lays the foundation for Imperialism</a:t>
            </a:r>
            <a:br>
              <a:rPr lang="en-US" sz="3200" dirty="0" smtClean="0"/>
            </a:br>
            <a:r>
              <a:rPr lang="en-US" sz="3200" dirty="0" smtClean="0"/>
              <a:t> </a:t>
            </a:r>
            <a:endParaRPr lang="en-US" sz="3200" dirty="0"/>
          </a:p>
        </p:txBody>
      </p:sp>
      <p:sp>
        <p:nvSpPr>
          <p:cNvPr id="3" name="Title 2"/>
          <p:cNvSpPr>
            <a:spLocks noGrp="1"/>
          </p:cNvSpPr>
          <p:nvPr>
            <p:ph type="title"/>
          </p:nvPr>
        </p:nvSpPr>
        <p:spPr/>
        <p:txBody>
          <a:bodyPr/>
          <a:lstStyle/>
          <a:p>
            <a:r>
              <a:rPr lang="en-US" dirty="0"/>
              <a:t>EFFECTS OF THE INDUSTRIAL REVOLUTION</a:t>
            </a:r>
          </a:p>
        </p:txBody>
      </p:sp>
    </p:spTree>
    <p:extLst>
      <p:ext uri="{BB962C8B-B14F-4D97-AF65-F5344CB8AC3E}">
        <p14:creationId xmlns:p14="http://schemas.microsoft.com/office/powerpoint/2010/main" val="3817927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Which of the effects of the Industrial Revolution are the most important</a:t>
            </a:r>
          </a:p>
          <a:p>
            <a:endParaRPr lang="en-US" sz="3200" dirty="0"/>
          </a:p>
          <a:p>
            <a:r>
              <a:rPr lang="en-US" sz="3200" dirty="0" smtClean="0"/>
              <a:t>You may choose two</a:t>
            </a:r>
            <a:endParaRPr lang="en-US" sz="3200" dirty="0"/>
          </a:p>
        </p:txBody>
      </p:sp>
      <p:sp>
        <p:nvSpPr>
          <p:cNvPr id="3" name="Title 2"/>
          <p:cNvSpPr>
            <a:spLocks noGrp="1"/>
          </p:cNvSpPr>
          <p:nvPr>
            <p:ph type="title"/>
          </p:nvPr>
        </p:nvSpPr>
        <p:spPr/>
        <p:txBody>
          <a:bodyPr/>
          <a:lstStyle/>
          <a:p>
            <a:r>
              <a:rPr lang="en-US" dirty="0" smtClean="0"/>
              <a:t>Independent writing</a:t>
            </a:r>
            <a:endParaRPr lang="en-US" dirty="0"/>
          </a:p>
        </p:txBody>
      </p:sp>
    </p:spTree>
    <p:extLst>
      <p:ext uri="{BB962C8B-B14F-4D97-AF65-F5344CB8AC3E}">
        <p14:creationId xmlns:p14="http://schemas.microsoft.com/office/powerpoint/2010/main" val="2793585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 W 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16948145"/>
              </p:ext>
            </p:extLst>
          </p:nvPr>
        </p:nvGraphicFramePr>
        <p:xfrm>
          <a:off x="381000" y="1719263"/>
          <a:ext cx="8407401" cy="4577080"/>
        </p:xfrm>
        <a:graphic>
          <a:graphicData uri="http://schemas.openxmlformats.org/drawingml/2006/table">
            <a:tbl>
              <a:tblPr firstRow="1" bandRow="1">
                <a:tableStyleId>{5C22544A-7EE6-4342-B048-85BDC9FD1C3A}</a:tableStyleId>
              </a:tblPr>
              <a:tblGrid>
                <a:gridCol w="2802467"/>
                <a:gridCol w="2802467"/>
                <a:gridCol w="2802467"/>
              </a:tblGrid>
              <a:tr h="370840">
                <a:tc>
                  <a:txBody>
                    <a:bodyPr/>
                    <a:lstStyle/>
                    <a:p>
                      <a:r>
                        <a:rPr lang="en-US" dirty="0" smtClean="0"/>
                        <a:t>Know</a:t>
                      </a:r>
                      <a:endParaRPr lang="en-US" dirty="0"/>
                    </a:p>
                  </a:txBody>
                  <a:tcPr/>
                </a:tc>
                <a:tc>
                  <a:txBody>
                    <a:bodyPr/>
                    <a:lstStyle/>
                    <a:p>
                      <a:r>
                        <a:rPr lang="en-US" dirty="0" smtClean="0"/>
                        <a:t>Want </a:t>
                      </a:r>
                      <a:r>
                        <a:rPr lang="en-US" baseline="0" dirty="0" smtClean="0"/>
                        <a:t> to Know </a:t>
                      </a:r>
                      <a:endParaRPr lang="en-US" dirty="0"/>
                    </a:p>
                  </a:txBody>
                  <a:tcPr/>
                </a:tc>
                <a:tc>
                  <a:txBody>
                    <a:bodyPr/>
                    <a:lstStyle/>
                    <a:p>
                      <a:r>
                        <a:rPr lang="en-US" dirty="0" smtClean="0"/>
                        <a:t>Learned </a:t>
                      </a:r>
                      <a:endParaRPr lang="en-US" dirty="0"/>
                    </a:p>
                  </a:txBody>
                  <a:tcPr/>
                </a:tc>
              </a:tr>
              <a:tr h="370840">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10714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The Industrial Revolution</a:t>
            </a:r>
            <a:endParaRPr lang="en-US" dirty="0"/>
          </a:p>
        </p:txBody>
      </p:sp>
      <p:sp>
        <p:nvSpPr>
          <p:cNvPr id="4" name="Title 3"/>
          <p:cNvSpPr>
            <a:spLocks noGrp="1"/>
          </p:cNvSpPr>
          <p:nvPr>
            <p:ph type="title"/>
          </p:nvPr>
        </p:nvSpPr>
        <p:spPr/>
        <p:txBody>
          <a:bodyPr/>
          <a:lstStyle/>
          <a:p>
            <a:r>
              <a:rPr lang="en-US" dirty="0" smtClean="0"/>
              <a:t>SWBAT explain the importance of </a:t>
            </a:r>
            <a:r>
              <a:rPr lang="en-US" u="sng" dirty="0" smtClean="0"/>
              <a:t>changes</a:t>
            </a:r>
            <a:r>
              <a:rPr lang="en-US" dirty="0" smtClean="0"/>
              <a:t> brought about by the </a:t>
            </a:r>
            <a:r>
              <a:rPr lang="en-US" u="sng" dirty="0" smtClean="0"/>
              <a:t>industrial revolution</a:t>
            </a:r>
            <a:r>
              <a:rPr lang="en-US" dirty="0" smtClean="0"/>
              <a:t>.</a:t>
            </a:r>
            <a:endParaRPr lang="en-US" dirty="0"/>
          </a:p>
        </p:txBody>
      </p:sp>
    </p:spTree>
    <p:extLst>
      <p:ext uri="{BB962C8B-B14F-4D97-AF65-F5344CB8AC3E}">
        <p14:creationId xmlns:p14="http://schemas.microsoft.com/office/powerpoint/2010/main" val="1361080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linkClick r:id="rId2"/>
              </a:rPr>
              <a:t>http://</a:t>
            </a:r>
            <a:r>
              <a:rPr lang="en-US" dirty="0" smtClean="0">
                <a:hlinkClick r:id="rId2"/>
              </a:rPr>
              <a:t>www.history.com/topics/industrial-revolution/videos/the-industrial-revolition</a:t>
            </a:r>
            <a:endParaRPr lang="en-US" dirty="0" smtClean="0"/>
          </a:p>
          <a:p>
            <a:pPr marL="45720" indent="0">
              <a:buNone/>
            </a:pPr>
            <a:endParaRPr lang="en-US" dirty="0"/>
          </a:p>
        </p:txBody>
      </p:sp>
      <p:sp>
        <p:nvSpPr>
          <p:cNvPr id="3" name="Title 2"/>
          <p:cNvSpPr>
            <a:spLocks noGrp="1"/>
          </p:cNvSpPr>
          <p:nvPr>
            <p:ph type="title"/>
          </p:nvPr>
        </p:nvSpPr>
        <p:spPr/>
        <p:txBody>
          <a:bodyPr/>
          <a:lstStyle/>
          <a:p>
            <a:r>
              <a:rPr lang="en-US" dirty="0" smtClean="0"/>
              <a:t>Write down KEY POINTS</a:t>
            </a:r>
            <a:endParaRPr lang="en-US" dirty="0"/>
          </a:p>
        </p:txBody>
      </p:sp>
    </p:spTree>
    <p:extLst>
      <p:ext uri="{BB962C8B-B14F-4D97-AF65-F5344CB8AC3E}">
        <p14:creationId xmlns:p14="http://schemas.microsoft.com/office/powerpoint/2010/main" val="1773491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Define “Industrial Revolution”</a:t>
            </a:r>
            <a:endParaRPr lang="en-US" dirty="0"/>
          </a:p>
        </p:txBody>
      </p:sp>
      <p:sp>
        <p:nvSpPr>
          <p:cNvPr id="8" name="Content Placeholder 7"/>
          <p:cNvSpPr>
            <a:spLocks noGrp="1"/>
          </p:cNvSpPr>
          <p:nvPr>
            <p:ph idx="1"/>
          </p:nvPr>
        </p:nvSpPr>
        <p:spPr/>
        <p:txBody>
          <a:bodyPr>
            <a:normAutofit/>
          </a:bodyPr>
          <a:lstStyle/>
          <a:p>
            <a:pPr marL="45720" indent="0">
              <a:buNone/>
            </a:pPr>
            <a:r>
              <a:rPr lang="en-US" sz="2800" dirty="0" smtClean="0"/>
              <a:t>Based on the video we watched, write a 1 sentence definition of the Industrial Revolution.</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048000"/>
            <a:ext cx="4291013" cy="327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7804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lstStyle/>
          <a:p>
            <a:r>
              <a:rPr lang="en-US" dirty="0" smtClean="0"/>
              <a:t>Critical Thinking</a:t>
            </a:r>
            <a:endParaRPr lang="en-US" dirty="0"/>
          </a:p>
        </p:txBody>
      </p:sp>
      <p:sp>
        <p:nvSpPr>
          <p:cNvPr id="3" name="Content Placeholder 2"/>
          <p:cNvSpPr>
            <a:spLocks noGrp="1"/>
          </p:cNvSpPr>
          <p:nvPr>
            <p:ph idx="1"/>
          </p:nvPr>
        </p:nvSpPr>
        <p:spPr>
          <a:xfrm>
            <a:off x="457200" y="1524000"/>
            <a:ext cx="8229600" cy="4144963"/>
          </a:xfrm>
        </p:spPr>
        <p:txBody>
          <a:bodyPr>
            <a:normAutofit/>
          </a:bodyPr>
          <a:lstStyle/>
          <a:p>
            <a:pPr marL="45720" indent="0">
              <a:buNone/>
            </a:pPr>
            <a:r>
              <a:rPr lang="en-US" sz="2500" dirty="0" smtClean="0"/>
              <a:t>How </a:t>
            </a:r>
            <a:r>
              <a:rPr lang="en-US" sz="2500" dirty="0"/>
              <a:t>does this new system, capitalism, differ from the medieval system of feudalism? </a:t>
            </a:r>
          </a:p>
        </p:txBody>
      </p:sp>
      <p:pic>
        <p:nvPicPr>
          <p:cNvPr id="3074" name="Picture 2" descr="http://www.marxist.com/images/stories/capitalist-gre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86149"/>
            <a:ext cx="2857500" cy="4343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the-artfile.com/gallery/history/middleages/feoda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538549"/>
            <a:ext cx="3306527"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884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229600" cy="914400"/>
          </a:xfrm>
        </p:spPr>
        <p:txBody>
          <a:bodyPr/>
          <a:lstStyle/>
          <a:p>
            <a:r>
              <a:rPr lang="en-US" dirty="0" smtClean="0"/>
              <a:t>Causes of the Industrial Revolution</a:t>
            </a:r>
            <a:endParaRPr lang="en-US" dirty="0"/>
          </a:p>
        </p:txBody>
      </p:sp>
      <p:sp>
        <p:nvSpPr>
          <p:cNvPr id="3" name="Content Placeholder 2"/>
          <p:cNvSpPr>
            <a:spLocks noGrp="1"/>
          </p:cNvSpPr>
          <p:nvPr>
            <p:ph idx="1"/>
          </p:nvPr>
        </p:nvSpPr>
        <p:spPr>
          <a:xfrm>
            <a:off x="609600" y="2133600"/>
            <a:ext cx="5105400" cy="4724400"/>
          </a:xfrm>
        </p:spPr>
        <p:txBody>
          <a:bodyPr>
            <a:normAutofit/>
          </a:bodyPr>
          <a:lstStyle/>
          <a:p>
            <a:pPr marL="0" lvl="0" indent="0">
              <a:buNone/>
            </a:pPr>
            <a:r>
              <a:rPr lang="en-US" sz="3600" dirty="0" smtClean="0"/>
              <a:t>1. Population Growth </a:t>
            </a:r>
          </a:p>
          <a:p>
            <a:pPr lvl="1"/>
            <a:r>
              <a:rPr lang="en-US" sz="2800" dirty="0" smtClean="0"/>
              <a:t>Childhood survival</a:t>
            </a:r>
          </a:p>
          <a:p>
            <a:pPr marL="0" indent="0">
              <a:buNone/>
            </a:pPr>
            <a:endParaRPr lang="en-US" dirty="0"/>
          </a:p>
        </p:txBody>
      </p:sp>
      <p:pic>
        <p:nvPicPr>
          <p:cNvPr id="4100" name="Picture 4" descr="http://upload.wikimedia.org/wikipedia/commons/6/6c/Child_workers_in_Newton,_NC.jpg"/>
          <p:cNvPicPr>
            <a:picLocks noChangeAspect="1" noChangeArrowheads="1"/>
          </p:cNvPicPr>
          <p:nvPr/>
        </p:nvPicPr>
        <p:blipFill rotWithShape="1">
          <a:blip r:embed="rId2">
            <a:extLst>
              <a:ext uri="{28A0092B-C50C-407E-A947-70E740481C1C}">
                <a14:useLocalDpi xmlns:a14="http://schemas.microsoft.com/office/drawing/2010/main" val="0"/>
              </a:ext>
            </a:extLst>
          </a:blip>
          <a:srcRect l="18462" r="10857"/>
          <a:stretch/>
        </p:blipFill>
        <p:spPr bwMode="auto">
          <a:xfrm>
            <a:off x="5334000" y="3076903"/>
            <a:ext cx="3500846" cy="3536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81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229600" cy="914400"/>
          </a:xfrm>
        </p:spPr>
        <p:txBody>
          <a:bodyPr/>
          <a:lstStyle/>
          <a:p>
            <a:r>
              <a:rPr lang="en-US" dirty="0" smtClean="0"/>
              <a:t>Causes of the Industrial Revolution</a:t>
            </a:r>
            <a:endParaRPr lang="en-US" dirty="0"/>
          </a:p>
        </p:txBody>
      </p:sp>
      <p:sp>
        <p:nvSpPr>
          <p:cNvPr id="3" name="Content Placeholder 2"/>
          <p:cNvSpPr>
            <a:spLocks noGrp="1"/>
          </p:cNvSpPr>
          <p:nvPr>
            <p:ph idx="1"/>
          </p:nvPr>
        </p:nvSpPr>
        <p:spPr>
          <a:xfrm>
            <a:off x="457200" y="3276600"/>
            <a:ext cx="5185095" cy="4144963"/>
          </a:xfrm>
        </p:spPr>
        <p:txBody>
          <a:bodyPr>
            <a:noAutofit/>
          </a:bodyPr>
          <a:lstStyle/>
          <a:p>
            <a:pPr marL="0" lvl="0" indent="0">
              <a:buNone/>
            </a:pPr>
            <a:r>
              <a:rPr lang="en-US" sz="3200" b="1" dirty="0" smtClean="0"/>
              <a:t>2. New technology </a:t>
            </a:r>
          </a:p>
          <a:p>
            <a:pPr marL="45720" indent="0">
              <a:buNone/>
            </a:pPr>
            <a:endParaRPr lang="en-US" sz="2500" dirty="0"/>
          </a:p>
          <a:p>
            <a:pPr marL="45720" indent="0">
              <a:buNone/>
            </a:pPr>
            <a:endParaRPr lang="en-US" sz="2500" dirty="0" smtClean="0"/>
          </a:p>
          <a:p>
            <a:pPr marL="45720" indent="0">
              <a:buNone/>
            </a:pPr>
            <a:r>
              <a:rPr lang="en-US" sz="2500" dirty="0" smtClean="0"/>
              <a:t>(Thank you Scientific Revolution. LOL. Owe you one.)</a:t>
            </a:r>
            <a:endParaRPr lang="en-US" sz="2500" dirty="0"/>
          </a:p>
        </p:txBody>
      </p:sp>
      <p:pic>
        <p:nvPicPr>
          <p:cNvPr id="5124" name="Picture 4" descr="http://indiana-transit-museum.visit-indianapolis.com/steam-engine-5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133600"/>
            <a:ext cx="3524250" cy="260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01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228600" y="1828800"/>
            <a:ext cx="4191000" cy="4407408"/>
          </a:xfrm>
        </p:spPr>
        <p:txBody>
          <a:bodyPr/>
          <a:lstStyle/>
          <a:p>
            <a:pPr marL="45720" indent="0">
              <a:buNone/>
            </a:pPr>
            <a:r>
              <a:rPr lang="en-US" sz="3200" b="1" dirty="0"/>
              <a:t>3. Governments, especially after political revolutions, created laws that encouraged industrialization and trade. </a:t>
            </a:r>
          </a:p>
          <a:p>
            <a:endParaRPr lang="en-US" dirty="0"/>
          </a:p>
        </p:txBody>
      </p:sp>
      <p:sp>
        <p:nvSpPr>
          <p:cNvPr id="3" name="Title 2"/>
          <p:cNvSpPr>
            <a:spLocks noGrp="1"/>
          </p:cNvSpPr>
          <p:nvPr>
            <p:ph type="title"/>
          </p:nvPr>
        </p:nvSpPr>
        <p:spPr/>
        <p:txBody>
          <a:bodyPr/>
          <a:lstStyle/>
          <a:p>
            <a:r>
              <a:rPr lang="en-US" dirty="0" smtClean="0"/>
              <a:t>Causes of the Industrial Revolution</a:t>
            </a:r>
            <a:endParaRPr lang="en-US" dirty="0"/>
          </a:p>
        </p:txBody>
      </p:sp>
      <p:pic>
        <p:nvPicPr>
          <p:cNvPr id="1026" name="Picture 2" descr="http://www.lib.utexas.edu/maps/europe/europe_pol_20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9439" y="1350579"/>
            <a:ext cx="4265472"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107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a:t>
            </a:r>
            <a:endParaRPr lang="en-US" dirty="0"/>
          </a:p>
        </p:txBody>
      </p:sp>
      <p:sp>
        <p:nvSpPr>
          <p:cNvPr id="3" name="Content Placeholder 2"/>
          <p:cNvSpPr>
            <a:spLocks noGrp="1"/>
          </p:cNvSpPr>
          <p:nvPr>
            <p:ph idx="1"/>
          </p:nvPr>
        </p:nvSpPr>
        <p:spPr/>
        <p:txBody>
          <a:bodyPr>
            <a:normAutofit/>
          </a:bodyPr>
          <a:lstStyle/>
          <a:p>
            <a:pPr marL="45720" indent="0">
              <a:buNone/>
            </a:pPr>
            <a:r>
              <a:rPr lang="en-US" sz="2500" b="1" dirty="0"/>
              <a:t>Before 1750, a person’s wealth depended on how much land they owned. How did the Industrial Revolution change this? </a:t>
            </a:r>
            <a:endParaRPr lang="en-US" sz="2500" dirty="0"/>
          </a:p>
        </p:txBody>
      </p:sp>
      <p:pic>
        <p:nvPicPr>
          <p:cNvPr id="6146" name="Picture 2" descr="http://library.umhb.edu/libguideimages/Denise/medieval-farm-forks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474" y="3276600"/>
            <a:ext cx="3061606" cy="3429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2.bp.blogspot.com/_WL-JUC0eCyc/TUmYXntwb0I/AAAAAAAAAF4/TCTXLG5uPpM/s1600/Industrial-Revolu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467100"/>
            <a:ext cx="4204136"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7559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Grid">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469</Words>
  <Application>Microsoft Office PowerPoint</Application>
  <PresentationFormat>On-screen Show (4:3)</PresentationFormat>
  <Paragraphs>89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1_Grid</vt:lpstr>
      <vt:lpstr>The Industrial revolution</vt:lpstr>
      <vt:lpstr>SWBAT explain the importance of changes brought about by the industrial revolution.</vt:lpstr>
      <vt:lpstr>Write down KEY POINTS</vt:lpstr>
      <vt:lpstr>Define “Industrial Revolution”</vt:lpstr>
      <vt:lpstr>Critical Thinking</vt:lpstr>
      <vt:lpstr>Causes of the Industrial Revolution</vt:lpstr>
      <vt:lpstr>Causes of the Industrial Revolution</vt:lpstr>
      <vt:lpstr>Causes of the Industrial Revolution</vt:lpstr>
      <vt:lpstr>Discussion Question</vt:lpstr>
      <vt:lpstr>Effects of the Industrial Revolution</vt:lpstr>
      <vt:lpstr>Effects of the Industrial Revolution</vt:lpstr>
      <vt:lpstr>Effects of the Industrial Revolution</vt:lpstr>
      <vt:lpstr>what family members  were working in a lower class family?</vt:lpstr>
      <vt:lpstr>Effects of the Industrial Revolution </vt:lpstr>
      <vt:lpstr>EFFECTS OF THE INDUSTRIAL REVOLUTION</vt:lpstr>
      <vt:lpstr>EFFECTS OF THE INDUSTRIAL REVOLUTION</vt:lpstr>
      <vt:lpstr>Independent writing</vt:lpstr>
      <vt:lpstr>K W L</vt:lpstr>
    </vt:vector>
  </TitlesOfParts>
  <Company>Uplift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Industrial revolution</dc:title>
  <dc:creator>Kathryn Yukevich</dc:creator>
  <cp:lastModifiedBy>Kathryn Yukevich</cp:lastModifiedBy>
  <cp:revision>3</cp:revision>
  <dcterms:created xsi:type="dcterms:W3CDTF">2014-04-07T14:55:01Z</dcterms:created>
  <dcterms:modified xsi:type="dcterms:W3CDTF">2014-04-07T15:30:58Z</dcterms:modified>
</cp:coreProperties>
</file>