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9" r:id="rId5"/>
    <p:sldId id="280" r:id="rId6"/>
    <p:sldId id="259" r:id="rId7"/>
    <p:sldId id="268" r:id="rId8"/>
    <p:sldId id="270" r:id="rId9"/>
    <p:sldId id="272" r:id="rId10"/>
    <p:sldId id="260" r:id="rId11"/>
    <p:sldId id="261" r:id="rId12"/>
    <p:sldId id="262" r:id="rId13"/>
    <p:sldId id="263" r:id="rId14"/>
    <p:sldId id="282" r:id="rId15"/>
    <p:sldId id="283" r:id="rId16"/>
    <p:sldId id="281" r:id="rId17"/>
    <p:sldId id="264" r:id="rId18"/>
    <p:sldId id="269" r:id="rId19"/>
    <p:sldId id="265" r:id="rId20"/>
    <p:sldId id="267" r:id="rId21"/>
    <p:sldId id="26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559" autoAdjust="0"/>
    <p:restoredTop sz="86444" autoAdjust="0"/>
  </p:normalViewPr>
  <p:slideViewPr>
    <p:cSldViewPr>
      <p:cViewPr varScale="1">
        <p:scale>
          <a:sx n="64" d="100"/>
          <a:sy n="64" d="100"/>
        </p:scale>
        <p:origin x="-31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6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AA7C-F2DB-469E-A827-065D647D5524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A908-DBC1-4615-AE5A-9708BDB0ED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AA7C-F2DB-469E-A827-065D647D5524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A908-DBC1-4615-AE5A-9708BDB0ED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AA7C-F2DB-469E-A827-065D647D5524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A908-DBC1-4615-AE5A-9708BDB0ED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AA7C-F2DB-469E-A827-065D647D5524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A908-DBC1-4615-AE5A-9708BDB0ED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AA7C-F2DB-469E-A827-065D647D5524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A908-DBC1-4615-AE5A-9708BDB0ED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AA7C-F2DB-469E-A827-065D647D5524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A908-DBC1-4615-AE5A-9708BDB0ED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AA7C-F2DB-469E-A827-065D647D5524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A908-DBC1-4615-AE5A-9708BDB0ED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AA7C-F2DB-469E-A827-065D647D5524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A908-DBC1-4615-AE5A-9708BDB0ED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AA7C-F2DB-469E-A827-065D647D5524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A908-DBC1-4615-AE5A-9708BDB0ED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AA7C-F2DB-469E-A827-065D647D5524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A908-DBC1-4615-AE5A-9708BDB0ED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AA7C-F2DB-469E-A827-065D647D5524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A908-DBC1-4615-AE5A-9708BDB0ED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FAA7C-F2DB-469E-A827-065D647D5524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0A908-DBC1-4615-AE5A-9708BDB0ED9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chemeClr val="bg1"/>
                </a:solidFill>
              </a:rPr>
              <a:t>The Cold War Unfolds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chemeClr val="bg1"/>
                </a:solidFill>
              </a:rPr>
              <a:t>Chapter 15.1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Limiting nukes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Disarmament talks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SALT 1 and 2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ABMs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START treaty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Détente limiting of tensions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chemeClr val="bg1"/>
                </a:solidFill>
              </a:rPr>
              <a:t>NPT non-proliferation treaty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chemeClr val="bg1"/>
                </a:solidFill>
              </a:rPr>
              <a:t>The Cold War Goes Global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US builds bases around the world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SEATO,CENTO, NATO alliances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Soviets and China-Soviet bloc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</a:rPr>
              <a:t>Cuban Missile Crisis</a:t>
            </a:r>
          </a:p>
          <a:p>
            <a:r>
              <a:rPr lang="en-US" sz="4000" b="1" u="sng" dirty="0" smtClean="0">
                <a:solidFill>
                  <a:schemeClr val="bg1"/>
                </a:solidFill>
              </a:rPr>
              <a:t>Castro-Cuba, Kennedy-US, Khrushchev-USSR</a:t>
            </a:r>
          </a:p>
          <a:p>
            <a:r>
              <a:rPr lang="en-US" sz="4000" b="1" u="sng" dirty="0" smtClean="0">
                <a:solidFill>
                  <a:schemeClr val="bg1"/>
                </a:solidFill>
              </a:rPr>
              <a:t>Soviets give missiles to Cuba</a:t>
            </a:r>
          </a:p>
          <a:p>
            <a:r>
              <a:rPr lang="en-US" sz="4000" b="1" u="sng" dirty="0" smtClean="0">
                <a:solidFill>
                  <a:schemeClr val="bg1"/>
                </a:solidFill>
              </a:rPr>
              <a:t>US demands missiles be taken out of communist Cuba</a:t>
            </a:r>
          </a:p>
          <a:p>
            <a:r>
              <a:rPr lang="en-US" sz="4000" b="1" u="sng" dirty="0" smtClean="0">
                <a:solidFill>
                  <a:schemeClr val="bg1"/>
                </a:solidFill>
              </a:rPr>
              <a:t>Khrushchev and Kennedy eye to eye</a:t>
            </a:r>
          </a:p>
          <a:p>
            <a:r>
              <a:rPr lang="en-US" sz="4000" b="1" u="sng" dirty="0" smtClean="0">
                <a:solidFill>
                  <a:schemeClr val="bg1"/>
                </a:solidFill>
              </a:rPr>
              <a:t>Khrushchev blinks</a:t>
            </a:r>
          </a:p>
          <a:p>
            <a:pPr>
              <a:buNone/>
            </a:pPr>
            <a:r>
              <a:rPr lang="en-US" sz="4000" dirty="0">
                <a:solidFill>
                  <a:schemeClr val="bg1"/>
                </a:solidFill>
              </a:rPr>
              <a:t> </a:t>
            </a:r>
            <a:endParaRPr lang="en-US" sz="4000" dirty="0" smtClean="0">
              <a:solidFill>
                <a:schemeClr val="bg1"/>
              </a:solidFill>
            </a:endParaRPr>
          </a:p>
          <a:p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2.maxwell.syr.edu/plegal/tips/t4prod/spiererwq3_files/image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" y="0"/>
            <a:ext cx="912495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http://www.classbrain.com/artteenst/uploads/cuban-missil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chandrakantha.com/articles/indian_music/filmi_sangeet/media/1962_cuban_missil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The Soviet Union in the Cold War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u="sng" dirty="0" smtClean="0">
                <a:solidFill>
                  <a:schemeClr val="bg1"/>
                </a:solidFill>
              </a:rPr>
              <a:t>Communism-Command Economy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Value obedience to state and discipline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Limited rights and opportunities</a:t>
            </a:r>
          </a:p>
          <a:p>
            <a:r>
              <a:rPr lang="en-US" sz="4000" b="1" u="sng" dirty="0" smtClean="0">
                <a:solidFill>
                  <a:schemeClr val="bg1"/>
                </a:solidFill>
              </a:rPr>
              <a:t>Khrushchev-leader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Sakharov and Solzhenitsyn-dissidents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blog.kievukraine.info/uploaded_images/4795-78106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9337"/>
            <a:ext cx="9144000" cy="68873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chemeClr val="bg1"/>
                </a:solidFill>
              </a:rPr>
              <a:t>The U.S. in the Cold War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</a:rPr>
              <a:t>Democracy, capitalism, free markets, private property, consumerism, competition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Fear of communism</a:t>
            </a:r>
          </a:p>
          <a:p>
            <a:r>
              <a:rPr lang="en-US" sz="4000" dirty="0" err="1" smtClean="0">
                <a:solidFill>
                  <a:schemeClr val="bg1"/>
                </a:solidFill>
              </a:rPr>
              <a:t>Mccarthy</a:t>
            </a:r>
            <a:endParaRPr lang="en-US" sz="4000" dirty="0" smtClean="0">
              <a:solidFill>
                <a:schemeClr val="bg1"/>
              </a:solidFill>
            </a:endParaRPr>
          </a:p>
          <a:p>
            <a:r>
              <a:rPr lang="en-US" sz="4000" dirty="0" smtClean="0">
                <a:solidFill>
                  <a:schemeClr val="bg1"/>
                </a:solidFill>
              </a:rPr>
              <a:t>HUAC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Blacklisting</a:t>
            </a:r>
          </a:p>
          <a:p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chemeClr val="bg1"/>
                </a:solidFill>
              </a:rPr>
              <a:t>Two Sides Face Off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chemeClr val="bg1"/>
                </a:solidFill>
              </a:rPr>
              <a:t>Superpowers-US and USSR</a:t>
            </a:r>
          </a:p>
          <a:p>
            <a:r>
              <a:rPr lang="en-US" sz="4000" b="1" u="sng" dirty="0" smtClean="0">
                <a:solidFill>
                  <a:schemeClr val="bg1"/>
                </a:solidFill>
              </a:rPr>
              <a:t>NATO/Warsaw Pact</a:t>
            </a:r>
          </a:p>
          <a:p>
            <a:r>
              <a:rPr lang="en-US" sz="4000" b="1" u="sng" dirty="0" smtClean="0">
                <a:solidFill>
                  <a:schemeClr val="bg1"/>
                </a:solidFill>
              </a:rPr>
              <a:t>Iron Curtain-Winston Churchill describing the separation of Western and Eastern Europe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Berlin Wall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jalopnik.com/cars/images/mccarthy_hearing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87832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www.writing.upenn.edu/~afilreis/50s/blacklis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0482"/>
            <a:ext cx="9144000" cy="68651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</a:rPr>
              <a:t>Eastern Europe resists USSR</a:t>
            </a:r>
          </a:p>
          <a:p>
            <a:r>
              <a:rPr lang="en-US" sz="4000" b="1" u="sng" dirty="0" smtClean="0">
                <a:solidFill>
                  <a:schemeClr val="bg1"/>
                </a:solidFill>
              </a:rPr>
              <a:t>1953 East Berlin 50, 000 workers protest</a:t>
            </a:r>
          </a:p>
          <a:p>
            <a:r>
              <a:rPr lang="en-US" sz="4000" b="1" u="sng" dirty="0" smtClean="0">
                <a:solidFill>
                  <a:schemeClr val="bg1"/>
                </a:solidFill>
              </a:rPr>
              <a:t>1956 Poland and Hungary want economic reform</a:t>
            </a:r>
          </a:p>
          <a:p>
            <a:r>
              <a:rPr lang="en-US" sz="4000" b="1" u="sng" dirty="0" smtClean="0">
                <a:solidFill>
                  <a:schemeClr val="bg1"/>
                </a:solidFill>
              </a:rPr>
              <a:t>Receive Soviet tanks</a:t>
            </a:r>
          </a:p>
          <a:p>
            <a:r>
              <a:rPr lang="en-US" sz="4000" b="1" u="sng" dirty="0" smtClean="0">
                <a:solidFill>
                  <a:schemeClr val="bg1"/>
                </a:solidFill>
              </a:rPr>
              <a:t>1968 </a:t>
            </a:r>
            <a:r>
              <a:rPr lang="en-US" sz="4000" b="1" u="sng" dirty="0" err="1" smtClean="0">
                <a:solidFill>
                  <a:schemeClr val="bg1"/>
                </a:solidFill>
              </a:rPr>
              <a:t>Czechoslavakia</a:t>
            </a:r>
            <a:r>
              <a:rPr lang="en-US" sz="4000" b="1" u="sng" dirty="0" smtClean="0">
                <a:solidFill>
                  <a:schemeClr val="bg1"/>
                </a:solidFill>
              </a:rPr>
              <a:t> protests “Prague Spring</a:t>
            </a:r>
          </a:p>
          <a:p>
            <a:r>
              <a:rPr lang="en-US" sz="4000" b="1" u="sng" dirty="0" smtClean="0">
                <a:solidFill>
                  <a:schemeClr val="bg1"/>
                </a:solidFill>
              </a:rPr>
              <a:t>Receive Soviet tanks</a:t>
            </a:r>
            <a:endParaRPr lang="en-US" sz="4000" b="1" u="sng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://www.jakopovich.com/jakopovich/include/img/hungary195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817" y="0"/>
            <a:ext cx="9158817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http://www.budapest-life.com/media/pics/1956-hungarian-upris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chemeClr val="bg1"/>
                </a:solidFill>
              </a:rPr>
              <a:t>Nuclear Weapons and the World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Arms race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1949 Both have nuclear Weapons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1953 both have H-Bomb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Mutually assured destruction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www.historyteacher.net/AHAP/WebQuests/WQ-ColdWar/pol_cartoon-Brinksmanship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628"/>
            <a:ext cx="9296400" cy="68606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mega.nu/ampp/www.tlio.demon.co.uk/26th3d6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22" y="0"/>
            <a:ext cx="9128478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img.allposters.com/6/LRG/10/1011/GJJW000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218" y="0"/>
            <a:ext cx="9100782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5306</TotalTime>
  <Words>195</Words>
  <Application>Microsoft Office PowerPoint</Application>
  <PresentationFormat>On-screen Show (4:3)</PresentationFormat>
  <Paragraphs>48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The Cold War Unfolds</vt:lpstr>
      <vt:lpstr>Two Sides Face Off</vt:lpstr>
      <vt:lpstr>Slide 3</vt:lpstr>
      <vt:lpstr>Slide 4</vt:lpstr>
      <vt:lpstr>Slide 5</vt:lpstr>
      <vt:lpstr>Nuclear Weapons and the World</vt:lpstr>
      <vt:lpstr>Slide 7</vt:lpstr>
      <vt:lpstr>Slide 8</vt:lpstr>
      <vt:lpstr>Slide 9</vt:lpstr>
      <vt:lpstr>Slide 10</vt:lpstr>
      <vt:lpstr>Slide 11</vt:lpstr>
      <vt:lpstr>The Cold War Goes Global</vt:lpstr>
      <vt:lpstr>Slide 13</vt:lpstr>
      <vt:lpstr>Slide 14</vt:lpstr>
      <vt:lpstr>Slide 15</vt:lpstr>
      <vt:lpstr>Slide 16</vt:lpstr>
      <vt:lpstr>The Soviet Union in the Cold War</vt:lpstr>
      <vt:lpstr>Slide 18</vt:lpstr>
      <vt:lpstr>The U.S. in the Cold War</vt:lpstr>
      <vt:lpstr>Slide 20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Cold War Unfolds</dc:title>
  <dc:creator>scott bankert</dc:creator>
  <cp:lastModifiedBy>installer</cp:lastModifiedBy>
  <cp:revision>2</cp:revision>
  <dcterms:created xsi:type="dcterms:W3CDTF">2010-03-19T03:35:50Z</dcterms:created>
  <dcterms:modified xsi:type="dcterms:W3CDTF">2010-03-25T22:17:10Z</dcterms:modified>
</cp:coreProperties>
</file>